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Comfortaa"/>
      <p:regular r:id="rId17"/>
    </p:embeddedFont>
    <p:embeddedFont>
      <p:font typeface="Comfortaa"/>
      <p:regular r:id="rId18"/>
    </p:embeddedFont>
    <p:embeddedFont>
      <p:font typeface="Raleway Medium"/>
      <p:regular r:id="rId19"/>
    </p:embeddedFont>
    <p:embeddedFont>
      <p:font typeface="Raleway Medium"/>
      <p:regular r:id="rId20"/>
    </p:embeddedFont>
    <p:embeddedFont>
      <p:font typeface="Raleway Medium"/>
      <p:regular r:id="rId21"/>
    </p:embeddedFont>
    <p:embeddedFont>
      <p:font typeface="Raleway Medium"/>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C1D1F">
              <a:alpha val="80000"/>
            </a:srgbClr>
          </a:solidFill>
          <a:ln/>
        </p:spPr>
      </p:sp>
      <p:sp>
        <p:nvSpPr>
          <p:cNvPr id="4" name="Text 1"/>
          <p:cNvSpPr/>
          <p:nvPr/>
        </p:nvSpPr>
        <p:spPr>
          <a:xfrm>
            <a:off x="2473881" y="2880479"/>
            <a:ext cx="9682520" cy="685800"/>
          </a:xfrm>
          <a:prstGeom prst="rect">
            <a:avLst/>
          </a:prstGeom>
          <a:noFill/>
          <a:ln/>
        </p:spPr>
        <p:txBody>
          <a:bodyPr wrap="none" lIns="0" tIns="0" rIns="0" bIns="0" rtlCol="0" anchor="t"/>
          <a:lstStyle/>
          <a:p>
            <a:pPr algn="ctr"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Advanced Real-Time Clock System</a:t>
            </a:r>
            <a:endParaRPr lang="en-US" sz="4300" dirty="0"/>
          </a:p>
        </p:txBody>
      </p:sp>
      <p:sp>
        <p:nvSpPr>
          <p:cNvPr id="5" name="Text 2"/>
          <p:cNvSpPr/>
          <p:nvPr/>
        </p:nvSpPr>
        <p:spPr>
          <a:xfrm>
            <a:off x="2413635" y="3936563"/>
            <a:ext cx="9803011" cy="548521"/>
          </a:xfrm>
          <a:prstGeom prst="rect">
            <a:avLst/>
          </a:prstGeom>
          <a:noFill/>
          <a:ln/>
        </p:spPr>
        <p:txBody>
          <a:bodyPr wrap="none" lIns="0" tIns="0" rIns="0" bIns="0" rtlCol="0" anchor="t"/>
          <a:lstStyle/>
          <a:p>
            <a:pPr algn="ctr"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Using ATmega32 for Precision Timekeeping</a:t>
            </a:r>
            <a:endParaRPr lang="en-US" sz="3450" dirty="0"/>
          </a:p>
        </p:txBody>
      </p:sp>
      <p:sp>
        <p:nvSpPr>
          <p:cNvPr id="6" name="Text 3"/>
          <p:cNvSpPr/>
          <p:nvPr/>
        </p:nvSpPr>
        <p:spPr>
          <a:xfrm>
            <a:off x="864037" y="4855369"/>
            <a:ext cx="12902327" cy="493752"/>
          </a:xfrm>
          <a:prstGeom prst="rect">
            <a:avLst/>
          </a:prstGeom>
          <a:noFill/>
          <a:ln/>
        </p:spPr>
        <p:txBody>
          <a:bodyPr wrap="none" lIns="0" tIns="0" rIns="0" bIns="0" rtlCol="0" anchor="t"/>
          <a:lstStyle/>
          <a:p>
            <a:pPr algn="ctr" indent="0" marL="0">
              <a:lnSpc>
                <a:spcPts val="3850"/>
              </a:lnSpc>
              <a:buNone/>
            </a:pPr>
            <a:r>
              <a:rPr lang="en-US" sz="2400" dirty="0">
                <a:solidFill>
                  <a:srgbClr val="D7D4CC"/>
                </a:solidFill>
                <a:latin typeface="Raleway Medium" pitchFamily="34" charset="0"/>
                <a:ea typeface="Raleway Medium" pitchFamily="34" charset="-122"/>
                <a:cs typeface="Raleway Medium" pitchFamily="34" charset="-120"/>
              </a:rPr>
              <a:t>Presented by Eng. Gasser &amp; Eng. Ahmed</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C1D1F">
              <a:alpha val="80000"/>
            </a:srgbClr>
          </a:solidFill>
          <a:ln/>
        </p:spPr>
      </p:sp>
      <p:sp>
        <p:nvSpPr>
          <p:cNvPr id="4" name="Text 1"/>
          <p:cNvSpPr/>
          <p:nvPr/>
        </p:nvSpPr>
        <p:spPr>
          <a:xfrm>
            <a:off x="3797260" y="1385768"/>
            <a:ext cx="7035879" cy="685800"/>
          </a:xfrm>
          <a:prstGeom prst="rect">
            <a:avLst/>
          </a:prstGeom>
          <a:noFill/>
          <a:ln/>
        </p:spPr>
        <p:txBody>
          <a:bodyPr wrap="none" lIns="0" tIns="0" rIns="0" bIns="0" rtlCol="0" anchor="t"/>
          <a:lstStyle/>
          <a:p>
            <a:pPr algn="ctr"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Conclusion &amp; Next Steps</a:t>
            </a:r>
            <a:endParaRPr lang="en-US" sz="4300" dirty="0"/>
          </a:p>
        </p:txBody>
      </p:sp>
      <p:sp>
        <p:nvSpPr>
          <p:cNvPr id="5" name="Text 2"/>
          <p:cNvSpPr/>
          <p:nvPr/>
        </p:nvSpPr>
        <p:spPr>
          <a:xfrm>
            <a:off x="864037" y="2441853"/>
            <a:ext cx="12902327" cy="987504"/>
          </a:xfrm>
          <a:prstGeom prst="rect">
            <a:avLst/>
          </a:prstGeom>
          <a:noFill/>
          <a:ln/>
        </p:spPr>
        <p:txBody>
          <a:bodyPr wrap="square" lIns="0" tIns="0" rIns="0" bIns="0" rtlCol="0" anchor="t"/>
          <a:lstStyle/>
          <a:p>
            <a:pPr algn="ctr" indent="0" marL="0">
              <a:lnSpc>
                <a:spcPts val="3850"/>
              </a:lnSpc>
              <a:buNone/>
            </a:pPr>
            <a:r>
              <a:rPr lang="en-US" sz="2400" dirty="0">
                <a:solidFill>
                  <a:srgbClr val="D7D4CC"/>
                </a:solidFill>
                <a:latin typeface="Raleway Medium" pitchFamily="34" charset="0"/>
                <a:ea typeface="Raleway Medium" pitchFamily="34" charset="-122"/>
                <a:cs typeface="Raleway Medium" pitchFamily="34" charset="-120"/>
              </a:rPr>
              <a:t>This ATmega32-based RTC system combines precision timekeeping with versatile timing functions, offering a robust and reliable solution for numerous applications.</a:t>
            </a:r>
            <a:endParaRPr lang="en-US" sz="2400" dirty="0"/>
          </a:p>
        </p:txBody>
      </p:sp>
      <p:sp>
        <p:nvSpPr>
          <p:cNvPr id="6" name="Text 3"/>
          <p:cNvSpPr/>
          <p:nvPr/>
        </p:nvSpPr>
        <p:spPr>
          <a:xfrm>
            <a:off x="864037" y="3707011"/>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Modular design allows easy expansion or integration with other embedded systems.</a:t>
            </a:r>
            <a:endParaRPr lang="en-US" sz="1900" dirty="0"/>
          </a:p>
        </p:txBody>
      </p:sp>
      <p:sp>
        <p:nvSpPr>
          <p:cNvPr id="7" name="Text 4"/>
          <p:cNvSpPr/>
          <p:nvPr/>
        </p:nvSpPr>
        <p:spPr>
          <a:xfrm>
            <a:off x="864037" y="4188381"/>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Practical for diverse applications in data logging, alarms, event timing, and user interfaces.</a:t>
            </a:r>
            <a:endParaRPr lang="en-US" sz="1900" dirty="0"/>
          </a:p>
        </p:txBody>
      </p:sp>
      <p:sp>
        <p:nvSpPr>
          <p:cNvPr id="8" name="Text 5"/>
          <p:cNvSpPr/>
          <p:nvPr/>
        </p:nvSpPr>
        <p:spPr>
          <a:xfrm>
            <a:off x="4795004" y="4953714"/>
            <a:ext cx="5040392" cy="411480"/>
          </a:xfrm>
          <a:prstGeom prst="rect">
            <a:avLst/>
          </a:prstGeom>
          <a:noFill/>
          <a:ln/>
        </p:spPr>
        <p:txBody>
          <a:bodyPr wrap="none" lIns="0" tIns="0" rIns="0" bIns="0" rtlCol="0" anchor="t"/>
          <a:lstStyle/>
          <a:p>
            <a:pPr algn="ctr" indent="0" marL="0">
              <a:lnSpc>
                <a:spcPts val="3200"/>
              </a:lnSpc>
              <a:buNone/>
            </a:pPr>
            <a:r>
              <a:rPr lang="en-US" sz="2550" b="1" dirty="0">
                <a:solidFill>
                  <a:srgbClr val="FFE14D"/>
                </a:solidFill>
                <a:latin typeface="Comfortaa Bold" pitchFamily="34" charset="0"/>
                <a:ea typeface="Comfortaa Bold" pitchFamily="34" charset="-122"/>
                <a:cs typeface="Comfortaa Bold" pitchFamily="34" charset="-120"/>
              </a:rPr>
              <a:t>Thank you for your attention!</a:t>
            </a:r>
            <a:endParaRPr lang="en-US" sz="2550" dirty="0"/>
          </a:p>
        </p:txBody>
      </p:sp>
      <p:sp>
        <p:nvSpPr>
          <p:cNvPr id="9" name="Text 6"/>
          <p:cNvSpPr/>
          <p:nvPr/>
        </p:nvSpPr>
        <p:spPr>
          <a:xfrm>
            <a:off x="5943600" y="5735479"/>
            <a:ext cx="2743200" cy="342900"/>
          </a:xfrm>
          <a:prstGeom prst="rect">
            <a:avLst/>
          </a:prstGeom>
          <a:noFill/>
          <a:ln/>
        </p:spPr>
        <p:txBody>
          <a:bodyPr wrap="none" lIns="0" tIns="0" rIns="0" bIns="0" rtlCol="0" anchor="t"/>
          <a:lstStyle/>
          <a:p>
            <a:pPr algn="ctr" indent="0" marL="0">
              <a:lnSpc>
                <a:spcPts val="2700"/>
              </a:lnSpc>
              <a:buNone/>
            </a:pPr>
            <a:r>
              <a:rPr lang="en-US" sz="2150" b="1" dirty="0">
                <a:solidFill>
                  <a:srgbClr val="FFE14D"/>
                </a:solidFill>
                <a:latin typeface="Comfortaa Bold" pitchFamily="34" charset="0"/>
                <a:ea typeface="Comfortaa Bold" pitchFamily="34" charset="-122"/>
                <a:cs typeface="Comfortaa Bold" pitchFamily="34" charset="-120"/>
              </a:rPr>
              <a:t>Questions?</a:t>
            </a:r>
            <a:endParaRPr lang="en-US" sz="2150" dirty="0"/>
          </a:p>
        </p:txBody>
      </p:sp>
      <p:sp>
        <p:nvSpPr>
          <p:cNvPr id="10" name="Text 7"/>
          <p:cNvSpPr/>
          <p:nvPr/>
        </p:nvSpPr>
        <p:spPr>
          <a:xfrm>
            <a:off x="864037" y="6448663"/>
            <a:ext cx="12902327" cy="395049"/>
          </a:xfrm>
          <a:prstGeom prst="rect">
            <a:avLst/>
          </a:prstGeom>
          <a:noFill/>
          <a:ln/>
        </p:spPr>
        <p:txBody>
          <a:bodyPr wrap="none" lIns="0" tIns="0" rIns="0" bIns="0" rtlCol="0" anchor="t"/>
          <a:lstStyle/>
          <a:p>
            <a:pPr algn="ctr"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Presented by Eng. Gasser &amp; Eng. Ahmed</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6166" y="619006"/>
            <a:ext cx="8031004" cy="600075"/>
          </a:xfrm>
          <a:prstGeom prst="rect">
            <a:avLst/>
          </a:prstGeom>
          <a:noFill/>
          <a:ln/>
        </p:spPr>
        <p:txBody>
          <a:bodyPr wrap="none" lIns="0" tIns="0" rIns="0" bIns="0" rtlCol="0" anchor="t"/>
          <a:lstStyle/>
          <a:p>
            <a:pPr algn="l" indent="0" marL="0">
              <a:lnSpc>
                <a:spcPts val="4700"/>
              </a:lnSpc>
              <a:buNone/>
            </a:pPr>
            <a:r>
              <a:rPr lang="en-US" sz="3750" b="1" dirty="0">
                <a:solidFill>
                  <a:srgbClr val="FFE14D"/>
                </a:solidFill>
                <a:latin typeface="Comfortaa Bold" pitchFamily="34" charset="0"/>
                <a:ea typeface="Comfortaa Bold" pitchFamily="34" charset="-122"/>
                <a:cs typeface="Comfortaa Bold" pitchFamily="34" charset="-120"/>
              </a:rPr>
              <a:t>System Overview &amp; Key Features</a:t>
            </a:r>
            <a:endParaRPr lang="en-US" sz="3750" dirty="0"/>
          </a:p>
        </p:txBody>
      </p:sp>
      <p:sp>
        <p:nvSpPr>
          <p:cNvPr id="3" name="Text 1"/>
          <p:cNvSpPr/>
          <p:nvPr/>
        </p:nvSpPr>
        <p:spPr>
          <a:xfrm>
            <a:off x="756166" y="1651159"/>
            <a:ext cx="13118068" cy="1037273"/>
          </a:xfrm>
          <a:prstGeom prst="rect">
            <a:avLst/>
          </a:prstGeom>
          <a:noFill/>
          <a:ln/>
        </p:spPr>
        <p:txBody>
          <a:bodyPr wrap="square" lIns="0" tIns="0" rIns="0" bIns="0" rtlCol="0" anchor="t"/>
          <a:lstStyle/>
          <a:p>
            <a:pPr algn="l" indent="0" marL="0">
              <a:lnSpc>
                <a:spcPts val="2700"/>
              </a:lnSpc>
              <a:buNone/>
            </a:pPr>
            <a:r>
              <a:rPr lang="en-US" sz="1700" dirty="0">
                <a:solidFill>
                  <a:srgbClr val="D7D4CC"/>
                </a:solidFill>
                <a:latin typeface="Raleway Medium" pitchFamily="34" charset="0"/>
                <a:ea typeface="Raleway Medium" pitchFamily="34" charset="-122"/>
                <a:cs typeface="Raleway Medium" pitchFamily="34" charset="-120"/>
              </a:rPr>
              <a:t>Our Advanced Real-Time Clock (RTC) system leverages the robust ATmega32 microcontroller and the highly accurate DS3231 RTC chip to deliver precise timekeeping and versatile timing functionalities. Designed for reliability and ease of use, it integrates seamlessly into various applications.</a:t>
            </a:r>
            <a:endParaRPr lang="en-US" sz="1700" dirty="0"/>
          </a:p>
        </p:txBody>
      </p:sp>
      <p:sp>
        <p:nvSpPr>
          <p:cNvPr id="4" name="Shape 2"/>
          <p:cNvSpPr/>
          <p:nvPr/>
        </p:nvSpPr>
        <p:spPr>
          <a:xfrm>
            <a:off x="756166" y="3255407"/>
            <a:ext cx="6451044" cy="1907619"/>
          </a:xfrm>
          <a:prstGeom prst="roundRect">
            <a:avLst>
              <a:gd name="adj" fmla="val 7669"/>
            </a:avLst>
          </a:prstGeom>
          <a:solidFill>
            <a:srgbClr val="27272B"/>
          </a:solidFill>
          <a:ln/>
        </p:spPr>
      </p:sp>
      <p:sp>
        <p:nvSpPr>
          <p:cNvPr id="5" name="Shape 3"/>
          <p:cNvSpPr/>
          <p:nvPr/>
        </p:nvSpPr>
        <p:spPr>
          <a:xfrm>
            <a:off x="756166" y="3224927"/>
            <a:ext cx="6451044" cy="121920"/>
          </a:xfrm>
          <a:prstGeom prst="roundRect">
            <a:avLst>
              <a:gd name="adj" fmla="val 265810"/>
            </a:avLst>
          </a:prstGeom>
          <a:solidFill>
            <a:srgbClr val="FFE14D"/>
          </a:solidFill>
          <a:ln/>
        </p:spPr>
      </p:sp>
      <p:sp>
        <p:nvSpPr>
          <p:cNvPr id="6" name="Shape 4"/>
          <p:cNvSpPr/>
          <p:nvPr/>
        </p:nvSpPr>
        <p:spPr>
          <a:xfrm>
            <a:off x="3657660" y="2931438"/>
            <a:ext cx="648057" cy="648057"/>
          </a:xfrm>
          <a:prstGeom prst="roundRect">
            <a:avLst>
              <a:gd name="adj" fmla="val 141099"/>
            </a:avLst>
          </a:prstGeom>
          <a:solidFill>
            <a:srgbClr val="FFE14D"/>
          </a:solidFill>
          <a:ln/>
        </p:spPr>
      </p:sp>
      <p:pic>
        <p:nvPicPr>
          <p:cNvPr id="7" name="Image 0" descr="preencoded.png">    </p:cNvPr>
          <p:cNvPicPr>
            <a:picLocks noChangeAspect="1"/>
          </p:cNvPicPr>
          <p:nvPr/>
        </p:nvPicPr>
        <p:blipFill>
          <a:blip r:embed="rId1"/>
          <a:stretch>
            <a:fillRect/>
          </a:stretch>
        </p:blipFill>
        <p:spPr>
          <a:xfrm>
            <a:off x="3852089" y="3093482"/>
            <a:ext cx="259199" cy="323969"/>
          </a:xfrm>
          <a:prstGeom prst="rect">
            <a:avLst/>
          </a:prstGeom>
        </p:spPr>
      </p:pic>
      <p:sp>
        <p:nvSpPr>
          <p:cNvPr id="8" name="Text 5"/>
          <p:cNvSpPr/>
          <p:nvPr/>
        </p:nvSpPr>
        <p:spPr>
          <a:xfrm>
            <a:off x="1002625" y="3795474"/>
            <a:ext cx="2624852" cy="300038"/>
          </a:xfrm>
          <a:prstGeom prst="rect">
            <a:avLst/>
          </a:prstGeom>
          <a:noFill/>
          <a:ln/>
        </p:spPr>
        <p:txBody>
          <a:bodyPr wrap="none" lIns="0" tIns="0" rIns="0" bIns="0" rtlCol="0" anchor="t"/>
          <a:lstStyle/>
          <a:p>
            <a:pPr algn="l" indent="0" marL="0">
              <a:lnSpc>
                <a:spcPts val="2350"/>
              </a:lnSpc>
              <a:buNone/>
            </a:pPr>
            <a:r>
              <a:rPr lang="en-US" sz="1850" b="1" dirty="0">
                <a:solidFill>
                  <a:srgbClr val="D7D4CC"/>
                </a:solidFill>
                <a:latin typeface="Comfortaa Bold" pitchFamily="34" charset="0"/>
                <a:ea typeface="Comfortaa Bold" pitchFamily="34" charset="-122"/>
                <a:cs typeface="Comfortaa Bold" pitchFamily="34" charset="-120"/>
              </a:rPr>
              <a:t>Core Microcontroller</a:t>
            </a:r>
            <a:endParaRPr lang="en-US" sz="1850" dirty="0"/>
          </a:p>
        </p:txBody>
      </p:sp>
      <p:sp>
        <p:nvSpPr>
          <p:cNvPr id="9" name="Text 6"/>
          <p:cNvSpPr/>
          <p:nvPr/>
        </p:nvSpPr>
        <p:spPr>
          <a:xfrm>
            <a:off x="1002625" y="4225052"/>
            <a:ext cx="5958126" cy="691515"/>
          </a:xfrm>
          <a:prstGeom prst="rect">
            <a:avLst/>
          </a:prstGeom>
          <a:noFill/>
          <a:ln/>
        </p:spPr>
        <p:txBody>
          <a:bodyPr wrap="square" lIns="0" tIns="0" rIns="0" bIns="0" rtlCol="0" anchor="t"/>
          <a:lstStyle/>
          <a:p>
            <a:pPr algn="l" indent="0" marL="0">
              <a:lnSpc>
                <a:spcPts val="2700"/>
              </a:lnSpc>
              <a:buNone/>
            </a:pPr>
            <a:r>
              <a:rPr lang="en-US" sz="1700" dirty="0">
                <a:solidFill>
                  <a:srgbClr val="D7D4CC"/>
                </a:solidFill>
                <a:latin typeface="Raleway Medium" pitchFamily="34" charset="0"/>
                <a:ea typeface="Raleway Medium" pitchFamily="34" charset="-122"/>
                <a:cs typeface="Raleway Medium" pitchFamily="34" charset="-120"/>
              </a:rPr>
              <a:t>ATmega32 8-bit MCU running at 16 MHz, providing ample processing power for all timing modes.</a:t>
            </a:r>
            <a:endParaRPr lang="en-US" sz="1700" dirty="0"/>
          </a:p>
        </p:txBody>
      </p:sp>
      <p:sp>
        <p:nvSpPr>
          <p:cNvPr id="10" name="Shape 7"/>
          <p:cNvSpPr/>
          <p:nvPr/>
        </p:nvSpPr>
        <p:spPr>
          <a:xfrm>
            <a:off x="7423190" y="3255407"/>
            <a:ext cx="6451044" cy="1907619"/>
          </a:xfrm>
          <a:prstGeom prst="roundRect">
            <a:avLst>
              <a:gd name="adj" fmla="val 7669"/>
            </a:avLst>
          </a:prstGeom>
          <a:solidFill>
            <a:srgbClr val="27272B"/>
          </a:solidFill>
          <a:ln/>
        </p:spPr>
      </p:sp>
      <p:sp>
        <p:nvSpPr>
          <p:cNvPr id="11" name="Shape 8"/>
          <p:cNvSpPr/>
          <p:nvPr/>
        </p:nvSpPr>
        <p:spPr>
          <a:xfrm>
            <a:off x="7423190" y="3224927"/>
            <a:ext cx="6451044" cy="121920"/>
          </a:xfrm>
          <a:prstGeom prst="roundRect">
            <a:avLst>
              <a:gd name="adj" fmla="val 265810"/>
            </a:avLst>
          </a:prstGeom>
          <a:solidFill>
            <a:srgbClr val="FFE14D"/>
          </a:solidFill>
          <a:ln/>
        </p:spPr>
      </p:sp>
      <p:sp>
        <p:nvSpPr>
          <p:cNvPr id="12" name="Shape 9"/>
          <p:cNvSpPr/>
          <p:nvPr/>
        </p:nvSpPr>
        <p:spPr>
          <a:xfrm>
            <a:off x="10324683" y="2931438"/>
            <a:ext cx="648057" cy="648057"/>
          </a:xfrm>
          <a:prstGeom prst="roundRect">
            <a:avLst>
              <a:gd name="adj" fmla="val 141099"/>
            </a:avLst>
          </a:prstGeom>
          <a:solidFill>
            <a:srgbClr val="FFE14D"/>
          </a:solidFill>
          <a:ln/>
        </p:spPr>
      </p:sp>
      <p:pic>
        <p:nvPicPr>
          <p:cNvPr id="13" name="Image 1" descr="preencoded.png">    </p:cNvPr>
          <p:cNvPicPr>
            <a:picLocks noChangeAspect="1"/>
          </p:cNvPicPr>
          <p:nvPr/>
        </p:nvPicPr>
        <p:blipFill>
          <a:blip r:embed="rId2"/>
          <a:stretch>
            <a:fillRect/>
          </a:stretch>
        </p:blipFill>
        <p:spPr>
          <a:xfrm>
            <a:off x="10519112" y="3093482"/>
            <a:ext cx="259199" cy="323969"/>
          </a:xfrm>
          <a:prstGeom prst="rect">
            <a:avLst/>
          </a:prstGeom>
        </p:spPr>
      </p:pic>
      <p:sp>
        <p:nvSpPr>
          <p:cNvPr id="14" name="Text 10"/>
          <p:cNvSpPr/>
          <p:nvPr/>
        </p:nvSpPr>
        <p:spPr>
          <a:xfrm>
            <a:off x="7669649" y="3795474"/>
            <a:ext cx="2408277" cy="300038"/>
          </a:xfrm>
          <a:prstGeom prst="rect">
            <a:avLst/>
          </a:prstGeom>
          <a:noFill/>
          <a:ln/>
        </p:spPr>
        <p:txBody>
          <a:bodyPr wrap="none" lIns="0" tIns="0" rIns="0" bIns="0" rtlCol="0" anchor="t"/>
          <a:lstStyle/>
          <a:p>
            <a:pPr algn="l" indent="0" marL="0">
              <a:lnSpc>
                <a:spcPts val="2350"/>
              </a:lnSpc>
              <a:buNone/>
            </a:pPr>
            <a:r>
              <a:rPr lang="en-US" sz="1850" b="1" dirty="0">
                <a:solidFill>
                  <a:srgbClr val="D7D4CC"/>
                </a:solidFill>
                <a:latin typeface="Comfortaa Bold" pitchFamily="34" charset="0"/>
                <a:ea typeface="Comfortaa Bold" pitchFamily="34" charset="-122"/>
                <a:cs typeface="Comfortaa Bold" pitchFamily="34" charset="-120"/>
              </a:rPr>
              <a:t>High-Accuracy RTC</a:t>
            </a:r>
            <a:endParaRPr lang="en-US" sz="1850" dirty="0"/>
          </a:p>
        </p:txBody>
      </p:sp>
      <p:sp>
        <p:nvSpPr>
          <p:cNvPr id="15" name="Text 11"/>
          <p:cNvSpPr/>
          <p:nvPr/>
        </p:nvSpPr>
        <p:spPr>
          <a:xfrm>
            <a:off x="7669649" y="4225052"/>
            <a:ext cx="5958126" cy="691515"/>
          </a:xfrm>
          <a:prstGeom prst="rect">
            <a:avLst/>
          </a:prstGeom>
          <a:noFill/>
          <a:ln/>
        </p:spPr>
        <p:txBody>
          <a:bodyPr wrap="square" lIns="0" tIns="0" rIns="0" bIns="0" rtlCol="0" anchor="t"/>
          <a:lstStyle/>
          <a:p>
            <a:pPr algn="l" indent="0" marL="0">
              <a:lnSpc>
                <a:spcPts val="2700"/>
              </a:lnSpc>
              <a:buNone/>
            </a:pPr>
            <a:r>
              <a:rPr lang="en-US" sz="1700" dirty="0">
                <a:solidFill>
                  <a:srgbClr val="D7D4CC"/>
                </a:solidFill>
                <a:latin typeface="Raleway Medium" pitchFamily="34" charset="0"/>
                <a:ea typeface="Raleway Medium" pitchFamily="34" charset="-122"/>
                <a:cs typeface="Raleway Medium" pitchFamily="34" charset="-120"/>
              </a:rPr>
              <a:t>DS3231 module with temperature compensation ensures highly precise timekeeping, critical for reliable operations.</a:t>
            </a:r>
            <a:endParaRPr lang="en-US" sz="1700" dirty="0"/>
          </a:p>
        </p:txBody>
      </p:sp>
      <p:sp>
        <p:nvSpPr>
          <p:cNvPr id="16" name="Shape 12"/>
          <p:cNvSpPr/>
          <p:nvPr/>
        </p:nvSpPr>
        <p:spPr>
          <a:xfrm>
            <a:off x="756166" y="5702975"/>
            <a:ext cx="6451044" cy="1907619"/>
          </a:xfrm>
          <a:prstGeom prst="roundRect">
            <a:avLst>
              <a:gd name="adj" fmla="val 7669"/>
            </a:avLst>
          </a:prstGeom>
          <a:solidFill>
            <a:srgbClr val="27272B"/>
          </a:solidFill>
          <a:ln/>
        </p:spPr>
      </p:sp>
      <p:sp>
        <p:nvSpPr>
          <p:cNvPr id="17" name="Shape 13"/>
          <p:cNvSpPr/>
          <p:nvPr/>
        </p:nvSpPr>
        <p:spPr>
          <a:xfrm>
            <a:off x="756166" y="5672495"/>
            <a:ext cx="6451044" cy="121920"/>
          </a:xfrm>
          <a:prstGeom prst="roundRect">
            <a:avLst>
              <a:gd name="adj" fmla="val 265810"/>
            </a:avLst>
          </a:prstGeom>
          <a:solidFill>
            <a:srgbClr val="FFE14D"/>
          </a:solidFill>
          <a:ln/>
        </p:spPr>
      </p:sp>
      <p:sp>
        <p:nvSpPr>
          <p:cNvPr id="18" name="Shape 14"/>
          <p:cNvSpPr/>
          <p:nvPr/>
        </p:nvSpPr>
        <p:spPr>
          <a:xfrm>
            <a:off x="3657660" y="5379006"/>
            <a:ext cx="648057" cy="648057"/>
          </a:xfrm>
          <a:prstGeom prst="roundRect">
            <a:avLst>
              <a:gd name="adj" fmla="val 141099"/>
            </a:avLst>
          </a:prstGeom>
          <a:solidFill>
            <a:srgbClr val="FFE14D"/>
          </a:solidFill>
          <a:ln/>
        </p:spPr>
      </p:sp>
      <p:pic>
        <p:nvPicPr>
          <p:cNvPr id="19" name="Image 2" descr="preencoded.png">    </p:cNvPr>
          <p:cNvPicPr>
            <a:picLocks noChangeAspect="1"/>
          </p:cNvPicPr>
          <p:nvPr/>
        </p:nvPicPr>
        <p:blipFill>
          <a:blip r:embed="rId3"/>
          <a:stretch>
            <a:fillRect/>
          </a:stretch>
        </p:blipFill>
        <p:spPr>
          <a:xfrm>
            <a:off x="3852089" y="5541050"/>
            <a:ext cx="259199" cy="323969"/>
          </a:xfrm>
          <a:prstGeom prst="rect">
            <a:avLst/>
          </a:prstGeom>
        </p:spPr>
      </p:pic>
      <p:sp>
        <p:nvSpPr>
          <p:cNvPr id="20" name="Text 15"/>
          <p:cNvSpPr/>
          <p:nvPr/>
        </p:nvSpPr>
        <p:spPr>
          <a:xfrm>
            <a:off x="1002625" y="6243042"/>
            <a:ext cx="2400538" cy="300038"/>
          </a:xfrm>
          <a:prstGeom prst="rect">
            <a:avLst/>
          </a:prstGeom>
          <a:noFill/>
          <a:ln/>
        </p:spPr>
        <p:txBody>
          <a:bodyPr wrap="none" lIns="0" tIns="0" rIns="0" bIns="0" rtlCol="0" anchor="t"/>
          <a:lstStyle/>
          <a:p>
            <a:pPr algn="l" indent="0" marL="0">
              <a:lnSpc>
                <a:spcPts val="2350"/>
              </a:lnSpc>
              <a:buNone/>
            </a:pPr>
            <a:r>
              <a:rPr lang="en-US" sz="1850" b="1" dirty="0">
                <a:solidFill>
                  <a:srgbClr val="D7D4CC"/>
                </a:solidFill>
                <a:latin typeface="Comfortaa Bold" pitchFamily="34" charset="0"/>
                <a:ea typeface="Comfortaa Bold" pitchFamily="34" charset="-122"/>
                <a:cs typeface="Comfortaa Bold" pitchFamily="34" charset="-120"/>
              </a:rPr>
              <a:t>Versatile Modes</a:t>
            </a:r>
            <a:endParaRPr lang="en-US" sz="1850" dirty="0"/>
          </a:p>
        </p:txBody>
      </p:sp>
      <p:sp>
        <p:nvSpPr>
          <p:cNvPr id="21" name="Text 16"/>
          <p:cNvSpPr/>
          <p:nvPr/>
        </p:nvSpPr>
        <p:spPr>
          <a:xfrm>
            <a:off x="1002625" y="6672620"/>
            <a:ext cx="5958126" cy="691515"/>
          </a:xfrm>
          <a:prstGeom prst="rect">
            <a:avLst/>
          </a:prstGeom>
          <a:noFill/>
          <a:ln/>
        </p:spPr>
        <p:txBody>
          <a:bodyPr wrap="square" lIns="0" tIns="0" rIns="0" bIns="0" rtlCol="0" anchor="t"/>
          <a:lstStyle/>
          <a:p>
            <a:pPr algn="l" indent="0" marL="0">
              <a:lnSpc>
                <a:spcPts val="2700"/>
              </a:lnSpc>
              <a:buNone/>
            </a:pPr>
            <a:r>
              <a:rPr lang="en-US" sz="1700" dirty="0">
                <a:solidFill>
                  <a:srgbClr val="D7D4CC"/>
                </a:solidFill>
                <a:latin typeface="Raleway Medium" pitchFamily="34" charset="0"/>
                <a:ea typeface="Raleway Medium" pitchFamily="34" charset="-122"/>
                <a:cs typeface="Raleway Medium" pitchFamily="34" charset="-120"/>
              </a:rPr>
              <a:t>Features a Real-Time Clock, flexible Alarm functions, a precise Stopwatch, and a user-friendly Countdown Timer.</a:t>
            </a:r>
            <a:endParaRPr lang="en-US" sz="1700" dirty="0"/>
          </a:p>
        </p:txBody>
      </p:sp>
      <p:sp>
        <p:nvSpPr>
          <p:cNvPr id="22" name="Shape 17"/>
          <p:cNvSpPr/>
          <p:nvPr/>
        </p:nvSpPr>
        <p:spPr>
          <a:xfrm>
            <a:off x="7423190" y="5702975"/>
            <a:ext cx="6451044" cy="1907619"/>
          </a:xfrm>
          <a:prstGeom prst="roundRect">
            <a:avLst>
              <a:gd name="adj" fmla="val 7669"/>
            </a:avLst>
          </a:prstGeom>
          <a:solidFill>
            <a:srgbClr val="27272B"/>
          </a:solidFill>
          <a:ln/>
        </p:spPr>
      </p:sp>
      <p:sp>
        <p:nvSpPr>
          <p:cNvPr id="23" name="Shape 18"/>
          <p:cNvSpPr/>
          <p:nvPr/>
        </p:nvSpPr>
        <p:spPr>
          <a:xfrm>
            <a:off x="7423190" y="5672495"/>
            <a:ext cx="6451044" cy="121920"/>
          </a:xfrm>
          <a:prstGeom prst="roundRect">
            <a:avLst>
              <a:gd name="adj" fmla="val 265810"/>
            </a:avLst>
          </a:prstGeom>
          <a:solidFill>
            <a:srgbClr val="FFE14D"/>
          </a:solidFill>
          <a:ln/>
        </p:spPr>
      </p:sp>
      <p:sp>
        <p:nvSpPr>
          <p:cNvPr id="24" name="Shape 19"/>
          <p:cNvSpPr/>
          <p:nvPr/>
        </p:nvSpPr>
        <p:spPr>
          <a:xfrm>
            <a:off x="10324683" y="5379006"/>
            <a:ext cx="648057" cy="648057"/>
          </a:xfrm>
          <a:prstGeom prst="roundRect">
            <a:avLst>
              <a:gd name="adj" fmla="val 141099"/>
            </a:avLst>
          </a:prstGeom>
          <a:solidFill>
            <a:srgbClr val="FFE14D"/>
          </a:solidFill>
          <a:ln/>
        </p:spPr>
      </p:sp>
      <p:pic>
        <p:nvPicPr>
          <p:cNvPr id="25" name="Image 3" descr="preencoded.png">    </p:cNvPr>
          <p:cNvPicPr>
            <a:picLocks noChangeAspect="1"/>
          </p:cNvPicPr>
          <p:nvPr/>
        </p:nvPicPr>
        <p:blipFill>
          <a:blip r:embed="rId4"/>
          <a:stretch>
            <a:fillRect/>
          </a:stretch>
        </p:blipFill>
        <p:spPr>
          <a:xfrm>
            <a:off x="10519112" y="5541050"/>
            <a:ext cx="259199" cy="323969"/>
          </a:xfrm>
          <a:prstGeom prst="rect">
            <a:avLst/>
          </a:prstGeom>
        </p:spPr>
      </p:pic>
      <p:sp>
        <p:nvSpPr>
          <p:cNvPr id="26" name="Text 20"/>
          <p:cNvSpPr/>
          <p:nvPr/>
        </p:nvSpPr>
        <p:spPr>
          <a:xfrm>
            <a:off x="7669649" y="6243042"/>
            <a:ext cx="2400538" cy="300038"/>
          </a:xfrm>
          <a:prstGeom prst="rect">
            <a:avLst/>
          </a:prstGeom>
          <a:noFill/>
          <a:ln/>
        </p:spPr>
        <p:txBody>
          <a:bodyPr wrap="none" lIns="0" tIns="0" rIns="0" bIns="0" rtlCol="0" anchor="t"/>
          <a:lstStyle/>
          <a:p>
            <a:pPr algn="l" indent="0" marL="0">
              <a:lnSpc>
                <a:spcPts val="2350"/>
              </a:lnSpc>
              <a:buNone/>
            </a:pPr>
            <a:r>
              <a:rPr lang="en-US" sz="1850" b="1" dirty="0">
                <a:solidFill>
                  <a:srgbClr val="D7D4CC"/>
                </a:solidFill>
                <a:latin typeface="Comfortaa Bold" pitchFamily="34" charset="0"/>
                <a:ea typeface="Comfortaa Bold" pitchFamily="34" charset="-122"/>
                <a:cs typeface="Comfortaa Bold" pitchFamily="34" charset="-120"/>
              </a:rPr>
              <a:t>Power Backup</a:t>
            </a:r>
            <a:endParaRPr lang="en-US" sz="1850" dirty="0"/>
          </a:p>
        </p:txBody>
      </p:sp>
      <p:sp>
        <p:nvSpPr>
          <p:cNvPr id="27" name="Text 21"/>
          <p:cNvSpPr/>
          <p:nvPr/>
        </p:nvSpPr>
        <p:spPr>
          <a:xfrm>
            <a:off x="7669649" y="6672620"/>
            <a:ext cx="5958126" cy="691515"/>
          </a:xfrm>
          <a:prstGeom prst="rect">
            <a:avLst/>
          </a:prstGeom>
          <a:noFill/>
          <a:ln/>
        </p:spPr>
        <p:txBody>
          <a:bodyPr wrap="square" lIns="0" tIns="0" rIns="0" bIns="0" rtlCol="0" anchor="t"/>
          <a:lstStyle/>
          <a:p>
            <a:pPr algn="l" indent="0" marL="0">
              <a:lnSpc>
                <a:spcPts val="2700"/>
              </a:lnSpc>
              <a:buNone/>
            </a:pPr>
            <a:r>
              <a:rPr lang="en-US" sz="1700" dirty="0">
                <a:solidFill>
                  <a:srgbClr val="D7D4CC"/>
                </a:solidFill>
                <a:latin typeface="Raleway Medium" pitchFamily="34" charset="0"/>
                <a:ea typeface="Raleway Medium" pitchFamily="34" charset="-122"/>
                <a:cs typeface="Raleway Medium" pitchFamily="34" charset="-120"/>
              </a:rPr>
              <a:t>Battery-backed RTC ensures continuous time retention, even during unexpected power interruptions.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38163" y="422791"/>
            <a:ext cx="4121348" cy="427077"/>
          </a:xfrm>
          <a:prstGeom prst="rect">
            <a:avLst/>
          </a:prstGeom>
          <a:noFill/>
          <a:ln/>
        </p:spPr>
        <p:txBody>
          <a:bodyPr wrap="none" lIns="0" tIns="0" rIns="0" bIns="0" rtlCol="0" anchor="t"/>
          <a:lstStyle/>
          <a:p>
            <a:pPr algn="l" indent="0" marL="0">
              <a:lnSpc>
                <a:spcPts val="3350"/>
              </a:lnSpc>
              <a:buNone/>
            </a:pPr>
            <a:r>
              <a:rPr lang="en-US" sz="2650" b="1" dirty="0">
                <a:solidFill>
                  <a:srgbClr val="FFE14D"/>
                </a:solidFill>
                <a:latin typeface="Comfortaa Bold" pitchFamily="34" charset="0"/>
                <a:ea typeface="Comfortaa Bold" pitchFamily="34" charset="-122"/>
                <a:cs typeface="Comfortaa Bold" pitchFamily="34" charset="-120"/>
              </a:rPr>
              <a:t>Hardware Components</a:t>
            </a:r>
            <a:endParaRPr lang="en-US" sz="2650" dirty="0"/>
          </a:p>
        </p:txBody>
      </p:sp>
      <p:sp>
        <p:nvSpPr>
          <p:cNvPr id="3" name="Text 1"/>
          <p:cNvSpPr/>
          <p:nvPr/>
        </p:nvSpPr>
        <p:spPr>
          <a:xfrm>
            <a:off x="538163" y="1157407"/>
            <a:ext cx="13554075" cy="246102"/>
          </a:xfrm>
          <a:prstGeom prst="rect">
            <a:avLst/>
          </a:prstGeom>
          <a:noFill/>
          <a:ln/>
        </p:spPr>
        <p:txBody>
          <a:bodyPr wrap="none" lIns="0" tIns="0" rIns="0" bIns="0" rtlCol="0" anchor="t"/>
          <a:lstStyle/>
          <a:p>
            <a:pPr algn="l" indent="0" marL="0">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The system is built upon a foundation of carefully selected components, ensuring optimal performance and reliability for diverse timing applications.</a:t>
            </a:r>
            <a:endParaRPr lang="en-US" sz="1200" dirty="0"/>
          </a:p>
        </p:txBody>
      </p:sp>
      <p:sp>
        <p:nvSpPr>
          <p:cNvPr id="4" name="Text 2"/>
          <p:cNvSpPr/>
          <p:nvPr/>
        </p:nvSpPr>
        <p:spPr>
          <a:xfrm>
            <a:off x="538163" y="1714857"/>
            <a:ext cx="6589514" cy="492204"/>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D7D4CC"/>
                </a:solidFill>
                <a:latin typeface="Raleway Medium" pitchFamily="34" charset="0"/>
                <a:ea typeface="Raleway Medium" pitchFamily="34" charset="-122"/>
                <a:cs typeface="Raleway Medium" pitchFamily="34" charset="-120"/>
              </a:rPr>
              <a:t>ATmega32 Microcontroller:</a:t>
            </a:r>
            <a:pPr algn="l" indent="0" marL="0">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 32KB Flash, 2KB SRAM, 1KB EEPROM for robust program and data storage.</a:t>
            </a:r>
            <a:endParaRPr lang="en-US" sz="1200" dirty="0"/>
          </a:p>
        </p:txBody>
      </p:sp>
      <p:sp>
        <p:nvSpPr>
          <p:cNvPr id="5" name="Text 3"/>
          <p:cNvSpPr/>
          <p:nvPr/>
        </p:nvSpPr>
        <p:spPr>
          <a:xfrm>
            <a:off x="538163" y="2260878"/>
            <a:ext cx="6589514" cy="492204"/>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D7D4CC"/>
                </a:solidFill>
                <a:latin typeface="Raleway Medium" pitchFamily="34" charset="0"/>
                <a:ea typeface="Raleway Medium" pitchFamily="34" charset="-122"/>
                <a:cs typeface="Raleway Medium" pitchFamily="34" charset="-120"/>
              </a:rPr>
              <a:t>DS3231 RTC Module:</a:t>
            </a:r>
            <a:pPr algn="l" indent="0" marL="0">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 Features a built-in temperature-compensated crystal oscillator for superior accuracy.</a:t>
            </a:r>
            <a:endParaRPr lang="en-US" sz="1200" dirty="0"/>
          </a:p>
        </p:txBody>
      </p:sp>
      <p:sp>
        <p:nvSpPr>
          <p:cNvPr id="6" name="Text 4"/>
          <p:cNvSpPr/>
          <p:nvPr/>
        </p:nvSpPr>
        <p:spPr>
          <a:xfrm>
            <a:off x="538163" y="2806898"/>
            <a:ext cx="6589514" cy="492204"/>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D7D4CC"/>
                </a:solidFill>
                <a:latin typeface="Raleway Medium" pitchFamily="34" charset="0"/>
                <a:ea typeface="Raleway Medium" pitchFamily="34" charset="-122"/>
                <a:cs typeface="Raleway Medium" pitchFamily="34" charset="-120"/>
              </a:rPr>
              <a:t>16 MHz Crystal Oscillator:</a:t>
            </a:r>
            <a:pPr algn="l" indent="0" marL="0">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 Provides the precise clock source for the MCU, critical for accurate timing.</a:t>
            </a:r>
            <a:endParaRPr lang="en-US" sz="1200" dirty="0"/>
          </a:p>
        </p:txBody>
      </p:sp>
      <p:sp>
        <p:nvSpPr>
          <p:cNvPr id="7" name="Text 5"/>
          <p:cNvSpPr/>
          <p:nvPr/>
        </p:nvSpPr>
        <p:spPr>
          <a:xfrm>
            <a:off x="538163" y="3352919"/>
            <a:ext cx="6589514" cy="492204"/>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D7D4CC"/>
                </a:solidFill>
                <a:latin typeface="Raleway Medium" pitchFamily="34" charset="0"/>
                <a:ea typeface="Raleway Medium" pitchFamily="34" charset="-122"/>
                <a:cs typeface="Raleway Medium" pitchFamily="34" charset="-120"/>
              </a:rPr>
              <a:t>Display Unit:</a:t>
            </a:r>
            <a:pPr algn="l" indent="0" marL="0">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 Supports either a 128x64 GLCD (KS0108 controller) for detailed visuals or a 16x2 LCD for simpler displays.</a:t>
            </a:r>
            <a:endParaRPr lang="en-US" sz="1200" dirty="0"/>
          </a:p>
        </p:txBody>
      </p:sp>
      <p:pic>
        <p:nvPicPr>
          <p:cNvPr id="8" name="Image 0" descr="preencoded.png">    </p:cNvPr>
          <p:cNvPicPr>
            <a:picLocks noChangeAspect="1"/>
          </p:cNvPicPr>
          <p:nvPr/>
        </p:nvPicPr>
        <p:blipFill>
          <a:blip r:embed="rId1"/>
          <a:stretch>
            <a:fillRect/>
          </a:stretch>
        </p:blipFill>
        <p:spPr>
          <a:xfrm>
            <a:off x="7510343" y="1749504"/>
            <a:ext cx="6589514" cy="6589514"/>
          </a:xfrm>
          <a:prstGeom prst="rect">
            <a:avLst/>
          </a:prstGeom>
        </p:spPr>
      </p:pic>
      <p:sp>
        <p:nvSpPr>
          <p:cNvPr id="9" name="Text 6"/>
          <p:cNvSpPr/>
          <p:nvPr/>
        </p:nvSpPr>
        <p:spPr>
          <a:xfrm>
            <a:off x="538163" y="8685014"/>
            <a:ext cx="13554075" cy="492204"/>
          </a:xfrm>
          <a:prstGeom prst="rect">
            <a:avLst/>
          </a:prstGeom>
          <a:noFill/>
          <a:ln/>
        </p:spPr>
        <p:txBody>
          <a:bodyPr wrap="square" lIns="0" tIns="0" rIns="0" bIns="0" rtlCol="0" anchor="t"/>
          <a:lstStyle/>
          <a:p>
            <a:pPr algn="l" indent="0" marL="0">
              <a:lnSpc>
                <a:spcPts val="1900"/>
              </a:lnSpc>
              <a:buNone/>
            </a:pPr>
            <a:r>
              <a:rPr lang="en-US" sz="1200" dirty="0">
                <a:solidFill>
                  <a:srgbClr val="D7D4CC"/>
                </a:solidFill>
                <a:latin typeface="Raleway Medium" pitchFamily="34" charset="0"/>
                <a:ea typeface="Raleway Medium" pitchFamily="34" charset="-122"/>
                <a:cs typeface="Raleway Medium" pitchFamily="34" charset="-120"/>
              </a:rPr>
              <a:t>Supporting components include standard resistors (10k, 4.7k), capacitors (22pF, 100nF), and a potentiometer for display contrast adjustment. A 5V regulated power supply is essential, complemented by a dedicated battery backup for the RTC module.</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8762" y="950833"/>
            <a:ext cx="7405688" cy="636746"/>
          </a:xfrm>
          <a:prstGeom prst="rect">
            <a:avLst/>
          </a:prstGeom>
          <a:noFill/>
          <a:ln/>
        </p:spPr>
        <p:txBody>
          <a:bodyPr wrap="none" lIns="0" tIns="0" rIns="0" bIns="0" rtlCol="0" anchor="t"/>
          <a:lstStyle/>
          <a:p>
            <a:pPr algn="l" indent="0" marL="0">
              <a:lnSpc>
                <a:spcPts val="5000"/>
              </a:lnSpc>
              <a:buNone/>
            </a:pPr>
            <a:r>
              <a:rPr lang="en-US" sz="4000" b="1" dirty="0">
                <a:solidFill>
                  <a:srgbClr val="FFE14D"/>
                </a:solidFill>
                <a:latin typeface="Comfortaa Bold" pitchFamily="34" charset="0"/>
                <a:ea typeface="Comfortaa Bold" pitchFamily="34" charset="-122"/>
                <a:cs typeface="Comfortaa Bold" pitchFamily="34" charset="-120"/>
              </a:rPr>
              <a:t>Pin Connections &amp; Interface</a:t>
            </a:r>
            <a:endParaRPr lang="en-US" sz="4000" dirty="0"/>
          </a:p>
        </p:txBody>
      </p:sp>
      <p:sp>
        <p:nvSpPr>
          <p:cNvPr id="4" name="Text 1"/>
          <p:cNvSpPr/>
          <p:nvPr/>
        </p:nvSpPr>
        <p:spPr>
          <a:xfrm>
            <a:off x="6288762" y="1931432"/>
            <a:ext cx="7539276" cy="1100495"/>
          </a:xfrm>
          <a:prstGeom prst="rect">
            <a:avLst/>
          </a:prstGeom>
          <a:noFill/>
          <a:ln/>
        </p:spPr>
        <p:txBody>
          <a:bodyPr wrap="square" lIns="0" tIns="0" rIns="0" bIns="0" rtlCol="0" anchor="t"/>
          <a:lstStyle/>
          <a:p>
            <a:pPr algn="l" indent="0" marL="0">
              <a:lnSpc>
                <a:spcPts val="2850"/>
              </a:lnSpc>
              <a:buNone/>
            </a:pPr>
            <a:r>
              <a:rPr lang="en-US" sz="1800" dirty="0">
                <a:solidFill>
                  <a:srgbClr val="D7D4CC"/>
                </a:solidFill>
                <a:latin typeface="Raleway Medium" pitchFamily="34" charset="0"/>
                <a:ea typeface="Raleway Medium" pitchFamily="34" charset="-122"/>
                <a:cs typeface="Raleway Medium" pitchFamily="34" charset="-120"/>
              </a:rPr>
              <a:t>Precise pin connections are paramount for the system's functionality, ensuring seamless communication between the ATmega32 and its peripherals.</a:t>
            </a:r>
            <a:endParaRPr lang="en-US" sz="1800" dirty="0"/>
          </a:p>
        </p:txBody>
      </p:sp>
      <p:sp>
        <p:nvSpPr>
          <p:cNvPr id="5" name="Text 2"/>
          <p:cNvSpPr/>
          <p:nvPr/>
        </p:nvSpPr>
        <p:spPr>
          <a:xfrm>
            <a:off x="6288762" y="3289816"/>
            <a:ext cx="7539276" cy="733663"/>
          </a:xfrm>
          <a:prstGeom prst="rect">
            <a:avLst/>
          </a:prstGeom>
          <a:noFill/>
          <a:ln/>
        </p:spPr>
        <p:txBody>
          <a:bodyPr wrap="square" lIns="0" tIns="0" rIns="0" bIns="0" rtlCol="0" anchor="t"/>
          <a:lstStyle/>
          <a:p>
            <a:pPr algn="l" marL="342900" indent="-342900">
              <a:lnSpc>
                <a:spcPts val="2850"/>
              </a:lnSpc>
              <a:buSzPct val="100000"/>
              <a:buChar char="•"/>
            </a:pPr>
            <a:r>
              <a:rPr lang="en-US" sz="1800" b="1" dirty="0">
                <a:solidFill>
                  <a:srgbClr val="D7D4CC"/>
                </a:solidFill>
                <a:latin typeface="Raleway Medium" pitchFamily="34" charset="0"/>
                <a:ea typeface="Raleway Medium" pitchFamily="34" charset="-122"/>
                <a:cs typeface="Raleway Medium" pitchFamily="34" charset="-120"/>
              </a:rPr>
              <a:t>DS3231 via I2C:</a:t>
            </a:r>
            <a:pPr algn="l" indent="0" marL="0">
              <a:lnSpc>
                <a:spcPts val="2850"/>
              </a:lnSpc>
              <a:buNone/>
            </a:pPr>
            <a:r>
              <a:rPr lang="en-US" sz="1800" dirty="0">
                <a:solidFill>
                  <a:srgbClr val="D7D4CC"/>
                </a:solidFill>
                <a:latin typeface="Raleway Medium" pitchFamily="34" charset="0"/>
                <a:ea typeface="Raleway Medium" pitchFamily="34" charset="-122"/>
                <a:cs typeface="Raleway Medium" pitchFamily="34" charset="-120"/>
              </a:rPr>
              <a:t> </a:t>
            </a:r>
            <a:pPr algn="l" indent="0" marL="0">
              <a:lnSpc>
                <a:spcPts val="2850"/>
              </a:lnSpc>
              <a:buNone/>
            </a:pPr>
            <a:r>
              <a:rPr lang="en-US" sz="1800" dirty="0">
                <a:solidFill>
                  <a:srgbClr val="FFE14D"/>
                </a:solidFill>
                <a:latin typeface="Raleway Medium" pitchFamily="34" charset="0"/>
                <a:ea typeface="Raleway Medium" pitchFamily="34" charset="-122"/>
                <a:cs typeface="Raleway Medium" pitchFamily="34" charset="-120"/>
              </a:rPr>
              <a:t>SDA</a:t>
            </a:r>
            <a:pPr algn="l" indent="0" marL="0">
              <a:lnSpc>
                <a:spcPts val="2850"/>
              </a:lnSpc>
              <a:buNone/>
            </a:pPr>
            <a:r>
              <a:rPr lang="en-US" sz="1800" dirty="0">
                <a:solidFill>
                  <a:srgbClr val="D7D4CC"/>
                </a:solidFill>
                <a:latin typeface="Raleway Medium" pitchFamily="34" charset="0"/>
                <a:ea typeface="Raleway Medium" pitchFamily="34" charset="-122"/>
                <a:cs typeface="Raleway Medium" pitchFamily="34" charset="-120"/>
              </a:rPr>
              <a:t> connects to </a:t>
            </a:r>
            <a:pPr algn="l" indent="0" marL="0">
              <a:lnSpc>
                <a:spcPts val="2850"/>
              </a:lnSpc>
              <a:buNone/>
            </a:pPr>
            <a:r>
              <a:rPr lang="en-US" sz="1800" dirty="0">
                <a:solidFill>
                  <a:srgbClr val="FFE14D"/>
                </a:solidFill>
                <a:latin typeface="Raleway Medium" pitchFamily="34" charset="0"/>
                <a:ea typeface="Raleway Medium" pitchFamily="34" charset="-122"/>
                <a:cs typeface="Raleway Medium" pitchFamily="34" charset="-120"/>
              </a:rPr>
              <a:t>PC1</a:t>
            </a:r>
            <a:pPr algn="l" indent="0" marL="0">
              <a:lnSpc>
                <a:spcPts val="2850"/>
              </a:lnSpc>
              <a:buNone/>
            </a:pPr>
            <a:r>
              <a:rPr lang="en-US" sz="1800" dirty="0">
                <a:solidFill>
                  <a:srgbClr val="D7D4CC"/>
                </a:solidFill>
                <a:latin typeface="Raleway Medium" pitchFamily="34" charset="0"/>
                <a:ea typeface="Raleway Medium" pitchFamily="34" charset="-122"/>
                <a:cs typeface="Raleway Medium" pitchFamily="34" charset="-120"/>
              </a:rPr>
              <a:t> and </a:t>
            </a:r>
            <a:pPr algn="l" indent="0" marL="0">
              <a:lnSpc>
                <a:spcPts val="2850"/>
              </a:lnSpc>
              <a:buNone/>
            </a:pPr>
            <a:r>
              <a:rPr lang="en-US" sz="1800" dirty="0">
                <a:solidFill>
                  <a:srgbClr val="FFE14D"/>
                </a:solidFill>
                <a:latin typeface="Raleway Medium" pitchFamily="34" charset="0"/>
                <a:ea typeface="Raleway Medium" pitchFamily="34" charset="-122"/>
                <a:cs typeface="Raleway Medium" pitchFamily="34" charset="-120"/>
              </a:rPr>
              <a:t>SCL</a:t>
            </a:r>
            <a:pPr algn="l" indent="0" marL="0">
              <a:lnSpc>
                <a:spcPts val="2850"/>
              </a:lnSpc>
              <a:buNone/>
            </a:pPr>
            <a:r>
              <a:rPr lang="en-US" sz="1800" dirty="0">
                <a:solidFill>
                  <a:srgbClr val="D7D4CC"/>
                </a:solidFill>
                <a:latin typeface="Raleway Medium" pitchFamily="34" charset="0"/>
                <a:ea typeface="Raleway Medium" pitchFamily="34" charset="-122"/>
                <a:cs typeface="Raleway Medium" pitchFamily="34" charset="-120"/>
              </a:rPr>
              <a:t> to </a:t>
            </a:r>
            <a:pPr algn="l" indent="0" marL="0">
              <a:lnSpc>
                <a:spcPts val="2850"/>
              </a:lnSpc>
              <a:buNone/>
            </a:pPr>
            <a:r>
              <a:rPr lang="en-US" sz="1800" dirty="0">
                <a:solidFill>
                  <a:srgbClr val="FFE14D"/>
                </a:solidFill>
                <a:latin typeface="Raleway Medium" pitchFamily="34" charset="0"/>
                <a:ea typeface="Raleway Medium" pitchFamily="34" charset="-122"/>
                <a:cs typeface="Raleway Medium" pitchFamily="34" charset="-120"/>
              </a:rPr>
              <a:t>PC0</a:t>
            </a:r>
            <a:pPr algn="l" indent="0" marL="0">
              <a:lnSpc>
                <a:spcPts val="2850"/>
              </a:lnSpc>
              <a:buNone/>
            </a:pPr>
            <a:r>
              <a:rPr lang="en-US" sz="1800" dirty="0">
                <a:solidFill>
                  <a:srgbClr val="D7D4CC"/>
                </a:solidFill>
                <a:latin typeface="Raleway Medium" pitchFamily="34" charset="0"/>
                <a:ea typeface="Raleway Medium" pitchFamily="34" charset="-122"/>
                <a:cs typeface="Raleway Medium" pitchFamily="34" charset="-120"/>
              </a:rPr>
              <a:t>, enabling efficient two-wire communication.</a:t>
            </a:r>
            <a:endParaRPr lang="en-US" sz="1800" dirty="0"/>
          </a:p>
        </p:txBody>
      </p:sp>
      <p:sp>
        <p:nvSpPr>
          <p:cNvPr id="6" name="Text 3"/>
          <p:cNvSpPr/>
          <p:nvPr/>
        </p:nvSpPr>
        <p:spPr>
          <a:xfrm>
            <a:off x="6288762" y="4103608"/>
            <a:ext cx="7539276" cy="733663"/>
          </a:xfrm>
          <a:prstGeom prst="rect">
            <a:avLst/>
          </a:prstGeom>
          <a:noFill/>
          <a:ln/>
        </p:spPr>
        <p:txBody>
          <a:bodyPr wrap="square" lIns="0" tIns="0" rIns="0" bIns="0" rtlCol="0" anchor="t"/>
          <a:lstStyle/>
          <a:p>
            <a:pPr algn="l" marL="342900" indent="-342900">
              <a:lnSpc>
                <a:spcPts val="2850"/>
              </a:lnSpc>
              <a:buSzPct val="100000"/>
              <a:buChar char="•"/>
            </a:pPr>
            <a:r>
              <a:rPr lang="en-US" sz="1800" b="1" dirty="0">
                <a:solidFill>
                  <a:srgbClr val="D7D4CC"/>
                </a:solidFill>
                <a:latin typeface="Raleway Medium" pitchFamily="34" charset="0"/>
                <a:ea typeface="Raleway Medium" pitchFamily="34" charset="-122"/>
                <a:cs typeface="Raleway Medium" pitchFamily="34" charset="-120"/>
              </a:rPr>
              <a:t>Crystal Oscillator:</a:t>
            </a:r>
            <a:pPr algn="l" indent="0" marL="0">
              <a:lnSpc>
                <a:spcPts val="2850"/>
              </a:lnSpc>
              <a:buNone/>
            </a:pPr>
            <a:r>
              <a:rPr lang="en-US" sz="1800" dirty="0">
                <a:solidFill>
                  <a:srgbClr val="D7D4CC"/>
                </a:solidFill>
                <a:latin typeface="Raleway Medium" pitchFamily="34" charset="0"/>
                <a:ea typeface="Raleway Medium" pitchFamily="34" charset="-122"/>
                <a:cs typeface="Raleway Medium" pitchFamily="34" charset="-120"/>
              </a:rPr>
              <a:t> Connected to </a:t>
            </a:r>
            <a:pPr algn="l" indent="0" marL="0">
              <a:lnSpc>
                <a:spcPts val="2850"/>
              </a:lnSpc>
              <a:buNone/>
            </a:pPr>
            <a:r>
              <a:rPr lang="en-US" sz="1800" dirty="0">
                <a:solidFill>
                  <a:srgbClr val="FFE14D"/>
                </a:solidFill>
                <a:latin typeface="Raleway Medium" pitchFamily="34" charset="0"/>
                <a:ea typeface="Raleway Medium" pitchFamily="34" charset="-122"/>
                <a:cs typeface="Raleway Medium" pitchFamily="34" charset="-120"/>
              </a:rPr>
              <a:t>XTAL1</a:t>
            </a:r>
            <a:pPr algn="l" indent="0" marL="0">
              <a:lnSpc>
                <a:spcPts val="2850"/>
              </a:lnSpc>
              <a:buNone/>
            </a:pPr>
            <a:r>
              <a:rPr lang="en-US" sz="1800" dirty="0">
                <a:solidFill>
                  <a:srgbClr val="D7D4CC"/>
                </a:solidFill>
                <a:latin typeface="Raleway Medium" pitchFamily="34" charset="0"/>
                <a:ea typeface="Raleway Medium" pitchFamily="34" charset="-122"/>
                <a:cs typeface="Raleway Medium" pitchFamily="34" charset="-120"/>
              </a:rPr>
              <a:t> and </a:t>
            </a:r>
            <a:pPr algn="l" indent="0" marL="0">
              <a:lnSpc>
                <a:spcPts val="2850"/>
              </a:lnSpc>
              <a:buNone/>
            </a:pPr>
            <a:r>
              <a:rPr lang="en-US" sz="1800" dirty="0">
                <a:solidFill>
                  <a:srgbClr val="FFE14D"/>
                </a:solidFill>
                <a:latin typeface="Raleway Medium" pitchFamily="34" charset="0"/>
                <a:ea typeface="Raleway Medium" pitchFamily="34" charset="-122"/>
                <a:cs typeface="Raleway Medium" pitchFamily="34" charset="-120"/>
              </a:rPr>
              <a:t>XTAL2</a:t>
            </a:r>
            <a:pPr algn="l" indent="0" marL="0">
              <a:lnSpc>
                <a:spcPts val="2850"/>
              </a:lnSpc>
              <a:buNone/>
            </a:pPr>
            <a:r>
              <a:rPr lang="en-US" sz="1800" dirty="0">
                <a:solidFill>
                  <a:srgbClr val="D7D4CC"/>
                </a:solidFill>
                <a:latin typeface="Raleway Medium" pitchFamily="34" charset="0"/>
                <a:ea typeface="Raleway Medium" pitchFamily="34" charset="-122"/>
                <a:cs typeface="Raleway Medium" pitchFamily="34" charset="-120"/>
              </a:rPr>
              <a:t> pins of ATmega32 for stable MCU clocking.</a:t>
            </a:r>
            <a:endParaRPr lang="en-US" sz="1800" dirty="0"/>
          </a:p>
        </p:txBody>
      </p:sp>
      <p:sp>
        <p:nvSpPr>
          <p:cNvPr id="7" name="Text 4"/>
          <p:cNvSpPr/>
          <p:nvPr/>
        </p:nvSpPr>
        <p:spPr>
          <a:xfrm>
            <a:off x="6288762" y="4917400"/>
            <a:ext cx="7539276" cy="733663"/>
          </a:xfrm>
          <a:prstGeom prst="rect">
            <a:avLst/>
          </a:prstGeom>
          <a:noFill/>
          <a:ln/>
        </p:spPr>
        <p:txBody>
          <a:bodyPr wrap="square" lIns="0" tIns="0" rIns="0" bIns="0" rtlCol="0" anchor="t"/>
          <a:lstStyle/>
          <a:p>
            <a:pPr algn="l" marL="342900" indent="-342900">
              <a:lnSpc>
                <a:spcPts val="2850"/>
              </a:lnSpc>
              <a:buSzPct val="100000"/>
              <a:buChar char="•"/>
            </a:pPr>
            <a:r>
              <a:rPr lang="en-US" sz="1800" b="1" dirty="0">
                <a:solidFill>
                  <a:srgbClr val="D7D4CC"/>
                </a:solidFill>
                <a:latin typeface="Raleway Medium" pitchFamily="34" charset="0"/>
                <a:ea typeface="Raleway Medium" pitchFamily="34" charset="-122"/>
                <a:cs typeface="Raleway Medium" pitchFamily="34" charset="-120"/>
              </a:rPr>
              <a:t>GLCD Interface:</a:t>
            </a:r>
            <a:pPr algn="l" indent="0" marL="0">
              <a:lnSpc>
                <a:spcPts val="2850"/>
              </a:lnSpc>
              <a:buNone/>
            </a:pPr>
            <a:r>
              <a:rPr lang="en-US" sz="1800" dirty="0">
                <a:solidFill>
                  <a:srgbClr val="D7D4CC"/>
                </a:solidFill>
                <a:latin typeface="Raleway Medium" pitchFamily="34" charset="0"/>
                <a:ea typeface="Raleway Medium" pitchFamily="34" charset="-122"/>
                <a:cs typeface="Raleway Medium" pitchFamily="34" charset="-120"/>
              </a:rPr>
              <a:t> Utilises </a:t>
            </a:r>
            <a:pPr algn="l" indent="0" marL="0">
              <a:lnSpc>
                <a:spcPts val="2850"/>
              </a:lnSpc>
              <a:buNone/>
            </a:pPr>
            <a:r>
              <a:rPr lang="en-US" sz="1800" dirty="0">
                <a:solidFill>
                  <a:srgbClr val="FFE14D"/>
                </a:solidFill>
                <a:latin typeface="Raleway Medium" pitchFamily="34" charset="0"/>
                <a:ea typeface="Raleway Medium" pitchFamily="34" charset="-122"/>
                <a:cs typeface="Raleway Medium" pitchFamily="34" charset="-120"/>
              </a:rPr>
              <a:t>PORTC</a:t>
            </a:r>
            <a:pPr algn="l" indent="0" marL="0">
              <a:lnSpc>
                <a:spcPts val="2850"/>
              </a:lnSpc>
              <a:buNone/>
            </a:pPr>
            <a:r>
              <a:rPr lang="en-US" sz="1800" dirty="0">
                <a:solidFill>
                  <a:srgbClr val="D7D4CC"/>
                </a:solidFill>
                <a:latin typeface="Raleway Medium" pitchFamily="34" charset="0"/>
                <a:ea typeface="Raleway Medium" pitchFamily="34" charset="-122"/>
                <a:cs typeface="Raleway Medium" pitchFamily="34" charset="-120"/>
              </a:rPr>
              <a:t> and </a:t>
            </a:r>
            <a:pPr algn="l" indent="0" marL="0">
              <a:lnSpc>
                <a:spcPts val="2850"/>
              </a:lnSpc>
              <a:buNone/>
            </a:pPr>
            <a:r>
              <a:rPr lang="en-US" sz="1800" dirty="0">
                <a:solidFill>
                  <a:srgbClr val="FFE14D"/>
                </a:solidFill>
                <a:latin typeface="Raleway Medium" pitchFamily="34" charset="0"/>
                <a:ea typeface="Raleway Medium" pitchFamily="34" charset="-122"/>
                <a:cs typeface="Raleway Medium" pitchFamily="34" charset="-120"/>
              </a:rPr>
              <a:t>PORTD</a:t>
            </a:r>
            <a:pPr algn="l" indent="0" marL="0">
              <a:lnSpc>
                <a:spcPts val="2850"/>
              </a:lnSpc>
              <a:buNone/>
            </a:pPr>
            <a:r>
              <a:rPr lang="en-US" sz="1800" dirty="0">
                <a:solidFill>
                  <a:srgbClr val="D7D4CC"/>
                </a:solidFill>
                <a:latin typeface="Raleway Medium" pitchFamily="34" charset="0"/>
                <a:ea typeface="Raleway Medium" pitchFamily="34" charset="-122"/>
                <a:cs typeface="Raleway Medium" pitchFamily="34" charset="-120"/>
              </a:rPr>
              <a:t> for data and control signals, providing a clear visual output.</a:t>
            </a:r>
            <a:endParaRPr lang="en-US" sz="1800" dirty="0"/>
          </a:p>
        </p:txBody>
      </p:sp>
      <p:sp>
        <p:nvSpPr>
          <p:cNvPr id="8" name="Text 5"/>
          <p:cNvSpPr/>
          <p:nvPr/>
        </p:nvSpPr>
        <p:spPr>
          <a:xfrm>
            <a:off x="6288762" y="5731193"/>
            <a:ext cx="7539276" cy="733663"/>
          </a:xfrm>
          <a:prstGeom prst="rect">
            <a:avLst/>
          </a:prstGeom>
          <a:noFill/>
          <a:ln/>
        </p:spPr>
        <p:txBody>
          <a:bodyPr wrap="square" lIns="0" tIns="0" rIns="0" bIns="0" rtlCol="0" anchor="t"/>
          <a:lstStyle/>
          <a:p>
            <a:pPr algn="l" marL="342900" indent="-342900">
              <a:lnSpc>
                <a:spcPts val="2850"/>
              </a:lnSpc>
              <a:buSzPct val="100000"/>
              <a:buChar char="•"/>
            </a:pPr>
            <a:r>
              <a:rPr lang="en-US" sz="1800" b="1" dirty="0">
                <a:solidFill>
                  <a:srgbClr val="D7D4CC"/>
                </a:solidFill>
                <a:latin typeface="Raleway Medium" pitchFamily="34" charset="0"/>
                <a:ea typeface="Raleway Medium" pitchFamily="34" charset="-122"/>
                <a:cs typeface="Raleway Medium" pitchFamily="34" charset="-120"/>
              </a:rPr>
              <a:t>Alarm Output:</a:t>
            </a:r>
            <a:pPr algn="l" indent="0" marL="0">
              <a:lnSpc>
                <a:spcPts val="2850"/>
              </a:lnSpc>
              <a:buNone/>
            </a:pPr>
            <a:r>
              <a:rPr lang="en-US" sz="1800" dirty="0">
                <a:solidFill>
                  <a:srgbClr val="D7D4CC"/>
                </a:solidFill>
                <a:latin typeface="Raleway Medium" pitchFamily="34" charset="0"/>
                <a:ea typeface="Raleway Medium" pitchFamily="34" charset="-122"/>
                <a:cs typeface="Raleway Medium" pitchFamily="34" charset="-120"/>
              </a:rPr>
              <a:t> The DS3231's alarm pin is linked to an MCU interrupt pin (e.g., </a:t>
            </a:r>
            <a:pPr algn="l" indent="0" marL="0">
              <a:lnSpc>
                <a:spcPts val="2850"/>
              </a:lnSpc>
              <a:buNone/>
            </a:pPr>
            <a:r>
              <a:rPr lang="en-US" sz="1800" dirty="0">
                <a:solidFill>
                  <a:srgbClr val="FFE14D"/>
                </a:solidFill>
                <a:latin typeface="Raleway Medium" pitchFamily="34" charset="0"/>
                <a:ea typeface="Raleway Medium" pitchFamily="34" charset="-122"/>
                <a:cs typeface="Raleway Medium" pitchFamily="34" charset="-120"/>
              </a:rPr>
              <a:t>PD2 INT0</a:t>
            </a:r>
            <a:pPr algn="l" indent="0" marL="0">
              <a:lnSpc>
                <a:spcPts val="2850"/>
              </a:lnSpc>
              <a:buNone/>
            </a:pPr>
            <a:r>
              <a:rPr lang="en-US" sz="1800" dirty="0">
                <a:solidFill>
                  <a:srgbClr val="D7D4CC"/>
                </a:solidFill>
                <a:latin typeface="Raleway Medium" pitchFamily="34" charset="0"/>
                <a:ea typeface="Raleway Medium" pitchFamily="34" charset="-122"/>
                <a:cs typeface="Raleway Medium" pitchFamily="34" charset="-120"/>
              </a:rPr>
              <a:t>) for immediate alarm detection.</a:t>
            </a:r>
            <a:endParaRPr lang="en-US" sz="1800" dirty="0"/>
          </a:p>
        </p:txBody>
      </p:sp>
      <p:sp>
        <p:nvSpPr>
          <p:cNvPr id="9" name="Text 6"/>
          <p:cNvSpPr/>
          <p:nvPr/>
        </p:nvSpPr>
        <p:spPr>
          <a:xfrm>
            <a:off x="6288762" y="6544985"/>
            <a:ext cx="7539276" cy="733663"/>
          </a:xfrm>
          <a:prstGeom prst="rect">
            <a:avLst/>
          </a:prstGeom>
          <a:noFill/>
          <a:ln/>
        </p:spPr>
        <p:txBody>
          <a:bodyPr wrap="square" lIns="0" tIns="0" rIns="0" bIns="0" rtlCol="0" anchor="t"/>
          <a:lstStyle/>
          <a:p>
            <a:pPr algn="l" marL="342900" indent="-342900">
              <a:lnSpc>
                <a:spcPts val="2850"/>
              </a:lnSpc>
              <a:buSzPct val="100000"/>
              <a:buChar char="•"/>
            </a:pPr>
            <a:r>
              <a:rPr lang="en-US" sz="1800" dirty="0">
                <a:solidFill>
                  <a:srgbClr val="D7D4CC"/>
                </a:solidFill>
                <a:latin typeface="Raleway Medium" pitchFamily="34" charset="0"/>
                <a:ea typeface="Raleway Medium" pitchFamily="34" charset="-122"/>
                <a:cs typeface="Raleway Medium" pitchFamily="34" charset="-120"/>
              </a:rPr>
              <a:t>Essential </a:t>
            </a:r>
            <a:pPr algn="l" indent="0" marL="0">
              <a:lnSpc>
                <a:spcPts val="2850"/>
              </a:lnSpc>
              <a:buNone/>
            </a:pPr>
            <a:r>
              <a:rPr lang="en-US" sz="1800" b="1" dirty="0">
                <a:solidFill>
                  <a:srgbClr val="D7D4CC"/>
                </a:solidFill>
                <a:latin typeface="Raleway Medium" pitchFamily="34" charset="0"/>
                <a:ea typeface="Raleway Medium" pitchFamily="34" charset="-122"/>
                <a:cs typeface="Raleway Medium" pitchFamily="34" charset="-120"/>
              </a:rPr>
              <a:t>Reset, VCC, and GND</a:t>
            </a:r>
            <a:pPr algn="l" indent="0" marL="0">
              <a:lnSpc>
                <a:spcPts val="2850"/>
              </a:lnSpc>
              <a:buNone/>
            </a:pPr>
            <a:r>
              <a:rPr lang="en-US" sz="1800" dirty="0">
                <a:solidFill>
                  <a:srgbClr val="D7D4CC"/>
                </a:solidFill>
                <a:latin typeface="Raleway Medium" pitchFamily="34" charset="0"/>
                <a:ea typeface="Raleway Medium" pitchFamily="34" charset="-122"/>
                <a:cs typeface="Raleway Medium" pitchFamily="34" charset="-120"/>
              </a:rPr>
              <a:t> pins are connected as per datasheet specifications to ensure system stability.</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338"/>
          </a:xfrm>
          <a:prstGeom prst="rect">
            <a:avLst/>
          </a:prstGeom>
        </p:spPr>
      </p:pic>
      <p:sp>
        <p:nvSpPr>
          <p:cNvPr id="3" name="Text 0"/>
          <p:cNvSpPr/>
          <p:nvPr/>
        </p:nvSpPr>
        <p:spPr>
          <a:xfrm>
            <a:off x="657344" y="516493"/>
            <a:ext cx="4782503" cy="521732"/>
          </a:xfrm>
          <a:prstGeom prst="rect">
            <a:avLst/>
          </a:prstGeom>
          <a:noFill/>
          <a:ln/>
        </p:spPr>
        <p:txBody>
          <a:bodyPr wrap="none" lIns="0" tIns="0" rIns="0" bIns="0" rtlCol="0" anchor="t"/>
          <a:lstStyle/>
          <a:p>
            <a:pPr algn="l" indent="0" marL="0">
              <a:lnSpc>
                <a:spcPts val="4100"/>
              </a:lnSpc>
              <a:buNone/>
            </a:pPr>
            <a:r>
              <a:rPr lang="en-US" sz="3250" b="1" dirty="0">
                <a:solidFill>
                  <a:srgbClr val="FFE14D"/>
                </a:solidFill>
                <a:latin typeface="Comfortaa Bold" pitchFamily="34" charset="0"/>
                <a:ea typeface="Comfortaa Bold" pitchFamily="34" charset="-122"/>
                <a:cs typeface="Comfortaa Bold" pitchFamily="34" charset="-120"/>
              </a:rPr>
              <a:t>Real-Time Clock Mode</a:t>
            </a:r>
            <a:endParaRPr lang="en-US" sz="3250" dirty="0"/>
          </a:p>
        </p:txBody>
      </p:sp>
      <p:sp>
        <p:nvSpPr>
          <p:cNvPr id="4" name="Text 1"/>
          <p:cNvSpPr/>
          <p:nvPr/>
        </p:nvSpPr>
        <p:spPr>
          <a:xfrm>
            <a:off x="657344" y="1319927"/>
            <a:ext cx="7829312" cy="901541"/>
          </a:xfrm>
          <a:prstGeom prst="rect">
            <a:avLst/>
          </a:prstGeom>
          <a:noFill/>
          <a:ln/>
        </p:spPr>
        <p:txBody>
          <a:bodyPr wrap="square" lIns="0" tIns="0" rIns="0" bIns="0" rtlCol="0" anchor="t"/>
          <a:lstStyle/>
          <a:p>
            <a:pPr algn="l" indent="0" marL="0">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The core of our system, the Real-Time Clock (RTC) mode, provides highly accurate timekeeping for various applications. It continuously tracks the time and date, ensuring precise synchronization.</a:t>
            </a:r>
            <a:endParaRPr lang="en-US" sz="1450" dirty="0"/>
          </a:p>
        </p:txBody>
      </p:sp>
      <p:sp>
        <p:nvSpPr>
          <p:cNvPr id="5" name="Shape 2"/>
          <p:cNvSpPr/>
          <p:nvPr/>
        </p:nvSpPr>
        <p:spPr>
          <a:xfrm>
            <a:off x="657344" y="2432685"/>
            <a:ext cx="422553" cy="422553"/>
          </a:xfrm>
          <a:prstGeom prst="roundRect">
            <a:avLst>
              <a:gd name="adj" fmla="val 66678"/>
            </a:avLst>
          </a:prstGeom>
          <a:solidFill>
            <a:srgbClr val="46464A"/>
          </a:solidFill>
          <a:ln/>
        </p:spPr>
      </p:sp>
      <p:sp>
        <p:nvSpPr>
          <p:cNvPr id="6" name="Text 3"/>
          <p:cNvSpPr/>
          <p:nvPr/>
        </p:nvSpPr>
        <p:spPr>
          <a:xfrm>
            <a:off x="1267658" y="2497217"/>
            <a:ext cx="3130629" cy="260866"/>
          </a:xfrm>
          <a:prstGeom prst="rect">
            <a:avLst/>
          </a:prstGeom>
          <a:noFill/>
          <a:ln/>
        </p:spPr>
        <p:txBody>
          <a:bodyPr wrap="none" lIns="0" tIns="0" rIns="0" bIns="0" rtlCol="0" anchor="t"/>
          <a:lstStyle/>
          <a:p>
            <a:pPr algn="l" indent="0" marL="0">
              <a:lnSpc>
                <a:spcPts val="2050"/>
              </a:lnSpc>
              <a:buNone/>
            </a:pPr>
            <a:r>
              <a:rPr lang="en-US" sz="1600" b="1" dirty="0">
                <a:solidFill>
                  <a:srgbClr val="D7D4CC"/>
                </a:solidFill>
                <a:latin typeface="Comfortaa Bold" pitchFamily="34" charset="0"/>
                <a:ea typeface="Comfortaa Bold" pitchFamily="34" charset="-122"/>
                <a:cs typeface="Comfortaa Bold" pitchFamily="34" charset="-120"/>
              </a:rPr>
              <a:t>Comprehensive Timekeeping</a:t>
            </a:r>
            <a:endParaRPr lang="en-US" sz="1600" dirty="0"/>
          </a:p>
        </p:txBody>
      </p:sp>
      <p:sp>
        <p:nvSpPr>
          <p:cNvPr id="7" name="Text 4"/>
          <p:cNvSpPr/>
          <p:nvPr/>
        </p:nvSpPr>
        <p:spPr>
          <a:xfrm>
            <a:off x="1267658" y="2870716"/>
            <a:ext cx="7218998" cy="601028"/>
          </a:xfrm>
          <a:prstGeom prst="rect">
            <a:avLst/>
          </a:prstGeom>
          <a:noFill/>
          <a:ln/>
        </p:spPr>
        <p:txBody>
          <a:bodyPr wrap="square" lIns="0" tIns="0" rIns="0" bIns="0" rtlCol="0" anchor="t"/>
          <a:lstStyle/>
          <a:p>
            <a:pPr algn="l" indent="0" marL="0">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Tracks seconds, minutes, hours, day of the week, date, month, and year with built-in leap year compensation.</a:t>
            </a:r>
            <a:endParaRPr lang="en-US" sz="1450" dirty="0"/>
          </a:p>
        </p:txBody>
      </p:sp>
      <p:sp>
        <p:nvSpPr>
          <p:cNvPr id="8" name="Shape 5"/>
          <p:cNvSpPr/>
          <p:nvPr/>
        </p:nvSpPr>
        <p:spPr>
          <a:xfrm>
            <a:off x="657344" y="3847386"/>
            <a:ext cx="422553" cy="422553"/>
          </a:xfrm>
          <a:prstGeom prst="roundRect">
            <a:avLst>
              <a:gd name="adj" fmla="val 66678"/>
            </a:avLst>
          </a:prstGeom>
          <a:solidFill>
            <a:srgbClr val="46464A"/>
          </a:solidFill>
          <a:ln/>
        </p:spPr>
      </p:sp>
      <p:sp>
        <p:nvSpPr>
          <p:cNvPr id="9" name="Text 6"/>
          <p:cNvSpPr/>
          <p:nvPr/>
        </p:nvSpPr>
        <p:spPr>
          <a:xfrm>
            <a:off x="1267658" y="3911918"/>
            <a:ext cx="2193012" cy="260866"/>
          </a:xfrm>
          <a:prstGeom prst="rect">
            <a:avLst/>
          </a:prstGeom>
          <a:noFill/>
          <a:ln/>
        </p:spPr>
        <p:txBody>
          <a:bodyPr wrap="none" lIns="0" tIns="0" rIns="0" bIns="0" rtlCol="0" anchor="t"/>
          <a:lstStyle/>
          <a:p>
            <a:pPr algn="l" indent="0" marL="0">
              <a:lnSpc>
                <a:spcPts val="2050"/>
              </a:lnSpc>
              <a:buNone/>
            </a:pPr>
            <a:r>
              <a:rPr lang="en-US" sz="1600" b="1" dirty="0">
                <a:solidFill>
                  <a:srgbClr val="D7D4CC"/>
                </a:solidFill>
                <a:latin typeface="Comfortaa Bold" pitchFamily="34" charset="0"/>
                <a:ea typeface="Comfortaa Bold" pitchFamily="34" charset="-122"/>
                <a:cs typeface="Comfortaa Bold" pitchFamily="34" charset="-120"/>
              </a:rPr>
              <a:t>Unrivalled Accuracy</a:t>
            </a:r>
            <a:endParaRPr lang="en-US" sz="1600" dirty="0"/>
          </a:p>
        </p:txBody>
      </p:sp>
      <p:sp>
        <p:nvSpPr>
          <p:cNvPr id="10" name="Text 7"/>
          <p:cNvSpPr/>
          <p:nvPr/>
        </p:nvSpPr>
        <p:spPr>
          <a:xfrm>
            <a:off x="1267658" y="4285417"/>
            <a:ext cx="7218998" cy="601028"/>
          </a:xfrm>
          <a:prstGeom prst="rect">
            <a:avLst/>
          </a:prstGeom>
          <a:noFill/>
          <a:ln/>
        </p:spPr>
        <p:txBody>
          <a:bodyPr wrap="square" lIns="0" tIns="0" rIns="0" bIns="0" rtlCol="0" anchor="t"/>
          <a:lstStyle/>
          <a:p>
            <a:pPr algn="l" indent="0" marL="0">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Utilises the DS3231’s internal temperature-compensated crystal for an impressive ±2ppm accuracy, minimising drift.</a:t>
            </a:r>
            <a:endParaRPr lang="en-US" sz="1450" dirty="0"/>
          </a:p>
        </p:txBody>
      </p:sp>
      <p:sp>
        <p:nvSpPr>
          <p:cNvPr id="11" name="Shape 8"/>
          <p:cNvSpPr/>
          <p:nvPr/>
        </p:nvSpPr>
        <p:spPr>
          <a:xfrm>
            <a:off x="657344" y="5262086"/>
            <a:ext cx="422553" cy="422553"/>
          </a:xfrm>
          <a:prstGeom prst="roundRect">
            <a:avLst>
              <a:gd name="adj" fmla="val 66678"/>
            </a:avLst>
          </a:prstGeom>
          <a:solidFill>
            <a:srgbClr val="46464A"/>
          </a:solidFill>
          <a:ln/>
        </p:spPr>
      </p:sp>
      <p:sp>
        <p:nvSpPr>
          <p:cNvPr id="12" name="Text 9"/>
          <p:cNvSpPr/>
          <p:nvPr/>
        </p:nvSpPr>
        <p:spPr>
          <a:xfrm>
            <a:off x="1267658" y="5326618"/>
            <a:ext cx="2872621" cy="260866"/>
          </a:xfrm>
          <a:prstGeom prst="rect">
            <a:avLst/>
          </a:prstGeom>
          <a:noFill/>
          <a:ln/>
        </p:spPr>
        <p:txBody>
          <a:bodyPr wrap="none" lIns="0" tIns="0" rIns="0" bIns="0" rtlCol="0" anchor="t"/>
          <a:lstStyle/>
          <a:p>
            <a:pPr algn="l" indent="0" marL="0">
              <a:lnSpc>
                <a:spcPts val="2050"/>
              </a:lnSpc>
              <a:buNone/>
            </a:pPr>
            <a:r>
              <a:rPr lang="en-US" sz="1600" b="1" dirty="0">
                <a:solidFill>
                  <a:srgbClr val="D7D4CC"/>
                </a:solidFill>
                <a:latin typeface="Comfortaa Bold" pitchFamily="34" charset="0"/>
                <a:ea typeface="Comfortaa Bold" pitchFamily="34" charset="-122"/>
                <a:cs typeface="Comfortaa Bold" pitchFamily="34" charset="-120"/>
              </a:rPr>
              <a:t>Seamless Display Updates</a:t>
            </a:r>
            <a:endParaRPr lang="en-US" sz="1600" dirty="0"/>
          </a:p>
        </p:txBody>
      </p:sp>
      <p:sp>
        <p:nvSpPr>
          <p:cNvPr id="13" name="Text 10"/>
          <p:cNvSpPr/>
          <p:nvPr/>
        </p:nvSpPr>
        <p:spPr>
          <a:xfrm>
            <a:off x="1267658" y="5700117"/>
            <a:ext cx="7218998" cy="601028"/>
          </a:xfrm>
          <a:prstGeom prst="rect">
            <a:avLst/>
          </a:prstGeom>
          <a:noFill/>
          <a:ln/>
        </p:spPr>
        <p:txBody>
          <a:bodyPr wrap="square" lIns="0" tIns="0" rIns="0" bIns="0" rtlCol="0" anchor="t"/>
          <a:lstStyle/>
          <a:p>
            <a:pPr algn="l" indent="0" marL="0">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The ATmega32 synchronises time on startup and updates the GLCD/LCD display every second for real-time visualisation.</a:t>
            </a:r>
            <a:endParaRPr lang="en-US" sz="1450" dirty="0"/>
          </a:p>
        </p:txBody>
      </p:sp>
      <p:sp>
        <p:nvSpPr>
          <p:cNvPr id="14" name="Shape 11"/>
          <p:cNvSpPr/>
          <p:nvPr/>
        </p:nvSpPr>
        <p:spPr>
          <a:xfrm>
            <a:off x="657344" y="6676787"/>
            <a:ext cx="422553" cy="422553"/>
          </a:xfrm>
          <a:prstGeom prst="roundRect">
            <a:avLst>
              <a:gd name="adj" fmla="val 66678"/>
            </a:avLst>
          </a:prstGeom>
          <a:solidFill>
            <a:srgbClr val="46464A"/>
          </a:solidFill>
          <a:ln/>
        </p:spPr>
      </p:sp>
      <p:sp>
        <p:nvSpPr>
          <p:cNvPr id="15" name="Text 12"/>
          <p:cNvSpPr/>
          <p:nvPr/>
        </p:nvSpPr>
        <p:spPr>
          <a:xfrm>
            <a:off x="1267658" y="6741319"/>
            <a:ext cx="2756059" cy="260866"/>
          </a:xfrm>
          <a:prstGeom prst="rect">
            <a:avLst/>
          </a:prstGeom>
          <a:noFill/>
          <a:ln/>
        </p:spPr>
        <p:txBody>
          <a:bodyPr wrap="none" lIns="0" tIns="0" rIns="0" bIns="0" rtlCol="0" anchor="t"/>
          <a:lstStyle/>
          <a:p>
            <a:pPr algn="l" indent="0" marL="0">
              <a:lnSpc>
                <a:spcPts val="2050"/>
              </a:lnSpc>
              <a:buNone/>
            </a:pPr>
            <a:r>
              <a:rPr lang="en-US" sz="1600" b="1" dirty="0">
                <a:solidFill>
                  <a:srgbClr val="D7D4CC"/>
                </a:solidFill>
                <a:latin typeface="Comfortaa Bold" pitchFamily="34" charset="0"/>
                <a:ea typeface="Comfortaa Bold" pitchFamily="34" charset="-122"/>
                <a:cs typeface="Comfortaa Bold" pitchFamily="34" charset="-120"/>
              </a:rPr>
              <a:t>Efficient Synchronisation</a:t>
            </a:r>
            <a:endParaRPr lang="en-US" sz="1600" dirty="0"/>
          </a:p>
        </p:txBody>
      </p:sp>
      <p:sp>
        <p:nvSpPr>
          <p:cNvPr id="16" name="Text 13"/>
          <p:cNvSpPr/>
          <p:nvPr/>
        </p:nvSpPr>
        <p:spPr>
          <a:xfrm>
            <a:off x="1267658" y="7114818"/>
            <a:ext cx="7218998" cy="601028"/>
          </a:xfrm>
          <a:prstGeom prst="rect">
            <a:avLst/>
          </a:prstGeom>
          <a:noFill/>
          <a:ln/>
        </p:spPr>
        <p:txBody>
          <a:bodyPr wrap="square" lIns="0" tIns="0" rIns="0" bIns="0" rtlCol="0" anchor="t"/>
          <a:lstStyle/>
          <a:p>
            <a:pPr algn="l" indent="0" marL="0">
              <a:lnSpc>
                <a:spcPts val="2350"/>
              </a:lnSpc>
              <a:buNone/>
            </a:pPr>
            <a:r>
              <a:rPr lang="en-US" sz="1450" dirty="0">
                <a:solidFill>
                  <a:srgbClr val="D7D4CC"/>
                </a:solidFill>
                <a:latin typeface="Raleway Medium" pitchFamily="34" charset="0"/>
                <a:ea typeface="Raleway Medium" pitchFamily="34" charset="-122"/>
                <a:cs typeface="Raleway Medium" pitchFamily="34" charset="-120"/>
              </a:rPr>
              <a:t>An interrupt-driven 1Hz SQW signal from the DS3231 keeps the MCU timer in perfect sync, avoiding constant polling and reducing CPU load.</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17313"/>
          </a:xfrm>
          <a:prstGeom prst="rect">
            <a:avLst/>
          </a:prstGeom>
        </p:spPr>
      </p:pic>
      <p:sp>
        <p:nvSpPr>
          <p:cNvPr id="3" name="Text 0"/>
          <p:cNvSpPr/>
          <p:nvPr/>
        </p:nvSpPr>
        <p:spPr>
          <a:xfrm>
            <a:off x="648772" y="2828449"/>
            <a:ext cx="4213979" cy="514945"/>
          </a:xfrm>
          <a:prstGeom prst="rect">
            <a:avLst/>
          </a:prstGeom>
          <a:noFill/>
          <a:ln/>
        </p:spPr>
        <p:txBody>
          <a:bodyPr wrap="none" lIns="0" tIns="0" rIns="0" bIns="0" rtlCol="0" anchor="t"/>
          <a:lstStyle/>
          <a:p>
            <a:pPr algn="l" indent="0" marL="0">
              <a:lnSpc>
                <a:spcPts val="4050"/>
              </a:lnSpc>
              <a:buNone/>
            </a:pPr>
            <a:r>
              <a:rPr lang="en-US" sz="3200" b="1" dirty="0">
                <a:solidFill>
                  <a:srgbClr val="FFE14D"/>
                </a:solidFill>
                <a:latin typeface="Comfortaa Bold" pitchFamily="34" charset="0"/>
                <a:ea typeface="Comfortaa Bold" pitchFamily="34" charset="-122"/>
                <a:cs typeface="Comfortaa Bold" pitchFamily="34" charset="-120"/>
              </a:rPr>
              <a:t>Alarm Functionality</a:t>
            </a:r>
            <a:endParaRPr lang="en-US" sz="3200" dirty="0"/>
          </a:p>
        </p:txBody>
      </p:sp>
      <p:sp>
        <p:nvSpPr>
          <p:cNvPr id="4" name="Text 1"/>
          <p:cNvSpPr/>
          <p:nvPr/>
        </p:nvSpPr>
        <p:spPr>
          <a:xfrm>
            <a:off x="648772" y="3621405"/>
            <a:ext cx="13332857" cy="593169"/>
          </a:xfrm>
          <a:prstGeom prst="rect">
            <a:avLst/>
          </a:prstGeom>
          <a:noFill/>
          <a:ln/>
        </p:spPr>
        <p:txBody>
          <a:bodyPr wrap="square" lIns="0" tIns="0" rIns="0" bIns="0" rtlCol="0" anchor="t"/>
          <a:lstStyle/>
          <a:p>
            <a:pPr algn="l" indent="0" marL="0">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The integrated alarm feature offers versatile notification capabilities, making the system ideal for scheduling and event management. Users can easily program and manage multiple alarms.</a:t>
            </a:r>
            <a:endParaRPr lang="en-US" sz="1450" dirty="0"/>
          </a:p>
        </p:txBody>
      </p:sp>
      <p:pic>
        <p:nvPicPr>
          <p:cNvPr id="5" name="Image 1" descr="preencoded.png">    </p:cNvPr>
          <p:cNvPicPr>
            <a:picLocks noChangeAspect="1"/>
          </p:cNvPicPr>
          <p:nvPr/>
        </p:nvPicPr>
        <p:blipFill>
          <a:blip r:embed="rId2"/>
          <a:stretch>
            <a:fillRect/>
          </a:stretch>
        </p:blipFill>
        <p:spPr>
          <a:xfrm>
            <a:off x="648772" y="4423053"/>
            <a:ext cx="6573679" cy="1554956"/>
          </a:xfrm>
          <a:prstGeom prst="rect">
            <a:avLst/>
          </a:prstGeom>
        </p:spPr>
      </p:pic>
      <p:pic>
        <p:nvPicPr>
          <p:cNvPr id="6" name="Image 2" descr="preencoded.png">    </p:cNvPr>
          <p:cNvPicPr>
            <a:picLocks noChangeAspect="1"/>
          </p:cNvPicPr>
          <p:nvPr/>
        </p:nvPicPr>
        <p:blipFill>
          <a:blip r:embed="rId3"/>
          <a:stretch>
            <a:fillRect/>
          </a:stretch>
        </p:blipFill>
        <p:spPr>
          <a:xfrm>
            <a:off x="7407831" y="4423053"/>
            <a:ext cx="6573798" cy="1554956"/>
          </a:xfrm>
          <a:prstGeom prst="rect">
            <a:avLst/>
          </a:prstGeom>
        </p:spPr>
      </p:pic>
      <p:pic>
        <p:nvPicPr>
          <p:cNvPr id="7" name="Image 3" descr="preencoded.png">    </p:cNvPr>
          <p:cNvPicPr>
            <a:picLocks noChangeAspect="1"/>
          </p:cNvPicPr>
          <p:nvPr/>
        </p:nvPicPr>
        <p:blipFill>
          <a:blip r:embed="rId4"/>
          <a:stretch>
            <a:fillRect/>
          </a:stretch>
        </p:blipFill>
        <p:spPr>
          <a:xfrm>
            <a:off x="648772" y="6163389"/>
            <a:ext cx="6573679" cy="1554956"/>
          </a:xfrm>
          <a:prstGeom prst="rect">
            <a:avLst/>
          </a:prstGeom>
        </p:spPr>
      </p:pic>
      <p:pic>
        <p:nvPicPr>
          <p:cNvPr id="8" name="Image 4" descr="preencoded.png">    </p:cNvPr>
          <p:cNvPicPr>
            <a:picLocks noChangeAspect="1"/>
          </p:cNvPicPr>
          <p:nvPr/>
        </p:nvPicPr>
        <p:blipFill>
          <a:blip r:embed="rId5"/>
          <a:stretch>
            <a:fillRect/>
          </a:stretch>
        </p:blipFill>
        <p:spPr>
          <a:xfrm>
            <a:off x="7407831" y="6163389"/>
            <a:ext cx="6573798" cy="1554956"/>
          </a:xfrm>
          <a:prstGeom prst="rect">
            <a:avLst/>
          </a:prstGeom>
        </p:spPr>
      </p:pic>
      <p:sp>
        <p:nvSpPr>
          <p:cNvPr id="9" name="Text 2"/>
          <p:cNvSpPr/>
          <p:nvPr/>
        </p:nvSpPr>
        <p:spPr>
          <a:xfrm>
            <a:off x="834152" y="4608433"/>
            <a:ext cx="2386608" cy="257413"/>
          </a:xfrm>
          <a:prstGeom prst="rect">
            <a:avLst/>
          </a:prstGeom>
          <a:noFill/>
          <a:ln/>
        </p:spPr>
        <p:txBody>
          <a:bodyPr wrap="none" lIns="0" tIns="0" rIns="0" bIns="0" rtlCol="0" anchor="t"/>
          <a:lstStyle/>
          <a:p>
            <a:pPr algn="l" indent="0" marL="0">
              <a:lnSpc>
                <a:spcPts val="2000"/>
              </a:lnSpc>
              <a:buNone/>
            </a:pPr>
            <a:r>
              <a:rPr lang="en-US" sz="1600" b="1" dirty="0">
                <a:solidFill>
                  <a:srgbClr val="D7D4CC"/>
                </a:solidFill>
                <a:latin typeface="Comfortaa Bold" pitchFamily="34" charset="0"/>
                <a:ea typeface="Comfortaa Bold" pitchFamily="34" charset="-122"/>
                <a:cs typeface="Comfortaa Bold" pitchFamily="34" charset="-120"/>
              </a:rPr>
              <a:t>Programmable Alarms</a:t>
            </a:r>
            <a:endParaRPr lang="en-US" sz="1600" dirty="0"/>
          </a:p>
        </p:txBody>
      </p:sp>
      <p:sp>
        <p:nvSpPr>
          <p:cNvPr id="10" name="Text 3"/>
          <p:cNvSpPr/>
          <p:nvPr/>
        </p:nvSpPr>
        <p:spPr>
          <a:xfrm>
            <a:off x="834152" y="4977051"/>
            <a:ext cx="6202918" cy="593169"/>
          </a:xfrm>
          <a:prstGeom prst="rect">
            <a:avLst/>
          </a:prstGeom>
          <a:noFill/>
          <a:ln/>
        </p:spPr>
        <p:txBody>
          <a:bodyPr wrap="square" lIns="0" tIns="0" rIns="0" bIns="0" rtlCol="0" anchor="t"/>
          <a:lstStyle/>
          <a:p>
            <a:pPr algn="l" indent="0" marL="0">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Alarm times are easily set and stored within the DS3231 registers, retaining settings even after power cycles.</a:t>
            </a:r>
            <a:endParaRPr lang="en-US" sz="1450" dirty="0"/>
          </a:p>
        </p:txBody>
      </p:sp>
      <p:sp>
        <p:nvSpPr>
          <p:cNvPr id="11" name="Text 4"/>
          <p:cNvSpPr/>
          <p:nvPr/>
        </p:nvSpPr>
        <p:spPr>
          <a:xfrm>
            <a:off x="7593211" y="4608433"/>
            <a:ext cx="2210395" cy="257413"/>
          </a:xfrm>
          <a:prstGeom prst="rect">
            <a:avLst/>
          </a:prstGeom>
          <a:noFill/>
          <a:ln/>
        </p:spPr>
        <p:txBody>
          <a:bodyPr wrap="none" lIns="0" tIns="0" rIns="0" bIns="0" rtlCol="0" anchor="t"/>
          <a:lstStyle/>
          <a:p>
            <a:pPr algn="l" indent="0" marL="0">
              <a:lnSpc>
                <a:spcPts val="2000"/>
              </a:lnSpc>
              <a:buNone/>
            </a:pPr>
            <a:r>
              <a:rPr lang="en-US" sz="1600" b="1" dirty="0">
                <a:solidFill>
                  <a:srgbClr val="D7D4CC"/>
                </a:solidFill>
                <a:latin typeface="Comfortaa Bold" pitchFamily="34" charset="0"/>
                <a:ea typeface="Comfortaa Bold" pitchFamily="34" charset="-122"/>
                <a:cs typeface="Comfortaa Bold" pitchFamily="34" charset="-120"/>
              </a:rPr>
              <a:t>Instant Notifications</a:t>
            </a:r>
            <a:endParaRPr lang="en-US" sz="1600" dirty="0"/>
          </a:p>
        </p:txBody>
      </p:sp>
      <p:sp>
        <p:nvSpPr>
          <p:cNvPr id="12" name="Text 5"/>
          <p:cNvSpPr/>
          <p:nvPr/>
        </p:nvSpPr>
        <p:spPr>
          <a:xfrm>
            <a:off x="7593211" y="4977051"/>
            <a:ext cx="6203037" cy="593169"/>
          </a:xfrm>
          <a:prstGeom prst="rect">
            <a:avLst/>
          </a:prstGeom>
          <a:noFill/>
          <a:ln/>
        </p:spPr>
        <p:txBody>
          <a:bodyPr wrap="square" lIns="0" tIns="0" rIns="0" bIns="0" rtlCol="0" anchor="t"/>
          <a:lstStyle/>
          <a:p>
            <a:pPr algn="l" indent="0" marL="0">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Upon trigger, the alarm initiates an MCU interrupt, activating user-defined alerts such as a buzzer, LED, or a prominent display alert.</a:t>
            </a:r>
            <a:endParaRPr lang="en-US" sz="1450" dirty="0"/>
          </a:p>
        </p:txBody>
      </p:sp>
      <p:sp>
        <p:nvSpPr>
          <p:cNvPr id="13" name="Text 6"/>
          <p:cNvSpPr/>
          <p:nvPr/>
        </p:nvSpPr>
        <p:spPr>
          <a:xfrm>
            <a:off x="834152" y="6348770"/>
            <a:ext cx="2089309" cy="257413"/>
          </a:xfrm>
          <a:prstGeom prst="rect">
            <a:avLst/>
          </a:prstGeom>
          <a:noFill/>
          <a:ln/>
        </p:spPr>
        <p:txBody>
          <a:bodyPr wrap="none" lIns="0" tIns="0" rIns="0" bIns="0" rtlCol="0" anchor="t"/>
          <a:lstStyle/>
          <a:p>
            <a:pPr algn="l" indent="0" marL="0">
              <a:lnSpc>
                <a:spcPts val="2000"/>
              </a:lnSpc>
              <a:buNone/>
            </a:pPr>
            <a:r>
              <a:rPr lang="en-US" sz="1600" b="1" dirty="0">
                <a:solidFill>
                  <a:srgbClr val="D7D4CC"/>
                </a:solidFill>
                <a:latin typeface="Comfortaa Bold" pitchFamily="34" charset="0"/>
                <a:ea typeface="Comfortaa Bold" pitchFamily="34" charset="-122"/>
                <a:cs typeface="Comfortaa Bold" pitchFamily="34" charset="-120"/>
              </a:rPr>
              <a:t>Flexible Scheduling</a:t>
            </a:r>
            <a:endParaRPr lang="en-US" sz="1600" dirty="0"/>
          </a:p>
        </p:txBody>
      </p:sp>
      <p:sp>
        <p:nvSpPr>
          <p:cNvPr id="14" name="Text 7"/>
          <p:cNvSpPr/>
          <p:nvPr/>
        </p:nvSpPr>
        <p:spPr>
          <a:xfrm>
            <a:off x="834152" y="6717387"/>
            <a:ext cx="6202918" cy="593169"/>
          </a:xfrm>
          <a:prstGeom prst="rect">
            <a:avLst/>
          </a:prstGeom>
          <a:noFill/>
          <a:ln/>
        </p:spPr>
        <p:txBody>
          <a:bodyPr wrap="square" lIns="0" tIns="0" rIns="0" bIns="0" rtlCol="0" anchor="t"/>
          <a:lstStyle/>
          <a:p>
            <a:pPr algn="l" indent="0" marL="0">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Supports both single-instance alarms and repeating alarms for daily or weekly events, catering to diverse scheduling needs.</a:t>
            </a:r>
            <a:endParaRPr lang="en-US" sz="1450" dirty="0"/>
          </a:p>
        </p:txBody>
      </p:sp>
      <p:sp>
        <p:nvSpPr>
          <p:cNvPr id="15" name="Text 8"/>
          <p:cNvSpPr/>
          <p:nvPr/>
        </p:nvSpPr>
        <p:spPr>
          <a:xfrm>
            <a:off x="7593211" y="6348770"/>
            <a:ext cx="2059781" cy="257413"/>
          </a:xfrm>
          <a:prstGeom prst="rect">
            <a:avLst/>
          </a:prstGeom>
          <a:noFill/>
          <a:ln/>
        </p:spPr>
        <p:txBody>
          <a:bodyPr wrap="none" lIns="0" tIns="0" rIns="0" bIns="0" rtlCol="0" anchor="t"/>
          <a:lstStyle/>
          <a:p>
            <a:pPr algn="l" indent="0" marL="0">
              <a:lnSpc>
                <a:spcPts val="2000"/>
              </a:lnSpc>
              <a:buNone/>
            </a:pPr>
            <a:r>
              <a:rPr lang="en-US" sz="1600" b="1" dirty="0">
                <a:solidFill>
                  <a:srgbClr val="D7D4CC"/>
                </a:solidFill>
                <a:latin typeface="Comfortaa Bold" pitchFamily="34" charset="0"/>
                <a:ea typeface="Comfortaa Bold" pitchFamily="34" charset="-122"/>
                <a:cs typeface="Comfortaa Bold" pitchFamily="34" charset="-120"/>
              </a:rPr>
              <a:t>User Control</a:t>
            </a:r>
            <a:endParaRPr lang="en-US" sz="1600" dirty="0"/>
          </a:p>
        </p:txBody>
      </p:sp>
      <p:sp>
        <p:nvSpPr>
          <p:cNvPr id="16" name="Text 9"/>
          <p:cNvSpPr/>
          <p:nvPr/>
        </p:nvSpPr>
        <p:spPr>
          <a:xfrm>
            <a:off x="7593211" y="6717387"/>
            <a:ext cx="6203037" cy="593169"/>
          </a:xfrm>
          <a:prstGeom prst="rect">
            <a:avLst/>
          </a:prstGeom>
          <a:noFill/>
          <a:ln/>
        </p:spPr>
        <p:txBody>
          <a:bodyPr wrap="square" lIns="0" tIns="0" rIns="0" bIns="0" rtlCol="0" anchor="t"/>
          <a:lstStyle/>
          <a:p>
            <a:pPr algn="l" indent="0" marL="0">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The ATmega32 efficiently handles alarm acknowledgement and resetting, providing full control to the user.</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3199" y="654725"/>
            <a:ext cx="10506194" cy="661154"/>
          </a:xfrm>
          <a:prstGeom prst="rect">
            <a:avLst/>
          </a:prstGeom>
          <a:noFill/>
          <a:ln/>
        </p:spPr>
        <p:txBody>
          <a:bodyPr wrap="none" lIns="0" tIns="0" rIns="0" bIns="0" rtlCol="0" anchor="t"/>
          <a:lstStyle/>
          <a:p>
            <a:pPr algn="l" indent="0" marL="0">
              <a:lnSpc>
                <a:spcPts val="5200"/>
              </a:lnSpc>
              <a:buNone/>
            </a:pPr>
            <a:r>
              <a:rPr lang="en-US" sz="4150" b="1" dirty="0">
                <a:solidFill>
                  <a:srgbClr val="FFE14D"/>
                </a:solidFill>
                <a:latin typeface="Comfortaa Bold" pitchFamily="34" charset="0"/>
                <a:ea typeface="Comfortaa Bold" pitchFamily="34" charset="-122"/>
                <a:cs typeface="Comfortaa Bold" pitchFamily="34" charset="-120"/>
              </a:rPr>
              <a:t>Stopwatch &amp; Countdown Timer Modes</a:t>
            </a:r>
            <a:endParaRPr lang="en-US" sz="4150" dirty="0"/>
          </a:p>
        </p:txBody>
      </p:sp>
      <p:sp>
        <p:nvSpPr>
          <p:cNvPr id="3" name="Text 1"/>
          <p:cNvSpPr/>
          <p:nvPr/>
        </p:nvSpPr>
        <p:spPr>
          <a:xfrm>
            <a:off x="833199" y="1792010"/>
            <a:ext cx="12964001" cy="762000"/>
          </a:xfrm>
          <a:prstGeom prst="rect">
            <a:avLst/>
          </a:prstGeom>
          <a:noFill/>
          <a:ln/>
        </p:spPr>
        <p:txBody>
          <a:bodyPr wrap="square" lIns="0" tIns="0" rIns="0" bIns="0" rtlCol="0" anchor="t"/>
          <a:lstStyle/>
          <a:p>
            <a:pPr algn="l" indent="0" marL="0">
              <a:lnSpc>
                <a:spcPts val="2950"/>
              </a:lnSpc>
              <a:buNone/>
            </a:pPr>
            <a:r>
              <a:rPr lang="en-US" sz="1850" dirty="0">
                <a:solidFill>
                  <a:srgbClr val="D7D4CC"/>
                </a:solidFill>
                <a:latin typeface="Raleway Medium" pitchFamily="34" charset="0"/>
                <a:ea typeface="Raleway Medium" pitchFamily="34" charset="-122"/>
                <a:cs typeface="Raleway Medium" pitchFamily="34" charset="-120"/>
              </a:rPr>
              <a:t>Beyond basic timekeeping, our system incorporates two essential timing utilities: a high-precision stopwatch and a flexible countdown timer, enhancing its utility for a wide range of tasks.</a:t>
            </a:r>
            <a:endParaRPr lang="en-US" sz="1850" dirty="0"/>
          </a:p>
        </p:txBody>
      </p:sp>
      <p:sp>
        <p:nvSpPr>
          <p:cNvPr id="4" name="Text 2"/>
          <p:cNvSpPr/>
          <p:nvPr/>
        </p:nvSpPr>
        <p:spPr>
          <a:xfrm>
            <a:off x="833199" y="3059787"/>
            <a:ext cx="3349109" cy="330637"/>
          </a:xfrm>
          <a:prstGeom prst="rect">
            <a:avLst/>
          </a:prstGeom>
          <a:noFill/>
          <a:ln/>
        </p:spPr>
        <p:txBody>
          <a:bodyPr wrap="none" lIns="0" tIns="0" rIns="0" bIns="0" rtlCol="0" anchor="t"/>
          <a:lstStyle/>
          <a:p>
            <a:pPr algn="l" indent="0" marL="0">
              <a:lnSpc>
                <a:spcPts val="2600"/>
              </a:lnSpc>
              <a:buNone/>
            </a:pPr>
            <a:r>
              <a:rPr lang="en-US" sz="2050" b="1" dirty="0">
                <a:solidFill>
                  <a:srgbClr val="FFE14D"/>
                </a:solidFill>
                <a:latin typeface="Comfortaa Bold" pitchFamily="34" charset="0"/>
                <a:ea typeface="Comfortaa Bold" pitchFamily="34" charset="-122"/>
                <a:cs typeface="Comfortaa Bold" pitchFamily="34" charset="-120"/>
              </a:rPr>
              <a:t>Stopwatch Functionality</a:t>
            </a:r>
            <a:endParaRPr lang="en-US" sz="2050" dirty="0"/>
          </a:p>
        </p:txBody>
      </p:sp>
      <p:sp>
        <p:nvSpPr>
          <p:cNvPr id="5" name="Text 3"/>
          <p:cNvSpPr/>
          <p:nvPr/>
        </p:nvSpPr>
        <p:spPr>
          <a:xfrm>
            <a:off x="833199" y="3628430"/>
            <a:ext cx="6191607" cy="762000"/>
          </a:xfrm>
          <a:prstGeom prst="rect">
            <a:avLst/>
          </a:prstGeom>
          <a:noFill/>
          <a:ln/>
        </p:spPr>
        <p:txBody>
          <a:bodyPr wrap="square" lIns="0" tIns="0" rIns="0" bIns="0" rtlCol="0" anchor="t"/>
          <a:lstStyle/>
          <a:p>
            <a:pPr algn="l" marL="342900" indent="-342900">
              <a:lnSpc>
                <a:spcPts val="2950"/>
              </a:lnSpc>
              <a:buSzPct val="100000"/>
              <a:buChar char="•"/>
            </a:pPr>
            <a:r>
              <a:rPr lang="en-US" sz="1850" dirty="0">
                <a:solidFill>
                  <a:srgbClr val="D7D4CC"/>
                </a:solidFill>
                <a:latin typeface="Raleway Medium" pitchFamily="34" charset="0"/>
                <a:ea typeface="Raleway Medium" pitchFamily="34" charset="-122"/>
                <a:cs typeface="Raleway Medium" pitchFamily="34" charset="-120"/>
              </a:rPr>
              <a:t>Utilises the ATmega32's internal timer/counter for accurate measurement of elapsed time.</a:t>
            </a:r>
            <a:endParaRPr lang="en-US" sz="1850" dirty="0"/>
          </a:p>
        </p:txBody>
      </p:sp>
      <p:sp>
        <p:nvSpPr>
          <p:cNvPr id="6" name="Text 4"/>
          <p:cNvSpPr/>
          <p:nvPr/>
        </p:nvSpPr>
        <p:spPr>
          <a:xfrm>
            <a:off x="833199" y="4473654"/>
            <a:ext cx="6191607" cy="762000"/>
          </a:xfrm>
          <a:prstGeom prst="rect">
            <a:avLst/>
          </a:prstGeom>
          <a:noFill/>
          <a:ln/>
        </p:spPr>
        <p:txBody>
          <a:bodyPr wrap="square" lIns="0" tIns="0" rIns="0" bIns="0" rtlCol="0" anchor="t"/>
          <a:lstStyle/>
          <a:p>
            <a:pPr algn="l" marL="342900" indent="-342900">
              <a:lnSpc>
                <a:spcPts val="2950"/>
              </a:lnSpc>
              <a:buSzPct val="100000"/>
              <a:buChar char="•"/>
            </a:pPr>
            <a:r>
              <a:rPr lang="en-US" sz="1850" dirty="0">
                <a:solidFill>
                  <a:srgbClr val="D7D4CC"/>
                </a:solidFill>
                <a:latin typeface="Raleway Medium" pitchFamily="34" charset="0"/>
                <a:ea typeface="Raleway Medium" pitchFamily="34" charset="-122"/>
                <a:cs typeface="Raleway Medium" pitchFamily="34" charset="-120"/>
              </a:rPr>
              <a:t>Features intuitive start, stop, and reset controls for precise timing operations.</a:t>
            </a:r>
            <a:endParaRPr lang="en-US" sz="1850" dirty="0"/>
          </a:p>
        </p:txBody>
      </p:sp>
      <p:sp>
        <p:nvSpPr>
          <p:cNvPr id="7" name="Text 5"/>
          <p:cNvSpPr/>
          <p:nvPr/>
        </p:nvSpPr>
        <p:spPr>
          <a:xfrm>
            <a:off x="833199" y="5318879"/>
            <a:ext cx="6191607" cy="762000"/>
          </a:xfrm>
          <a:prstGeom prst="rect">
            <a:avLst/>
          </a:prstGeom>
          <a:noFill/>
          <a:ln/>
        </p:spPr>
        <p:txBody>
          <a:bodyPr wrap="square" lIns="0" tIns="0" rIns="0" bIns="0" rtlCol="0" anchor="t"/>
          <a:lstStyle/>
          <a:p>
            <a:pPr algn="l" marL="342900" indent="-342900">
              <a:lnSpc>
                <a:spcPts val="2950"/>
              </a:lnSpc>
              <a:buSzPct val="100000"/>
              <a:buChar char="•"/>
            </a:pPr>
            <a:r>
              <a:rPr lang="en-US" sz="1850" dirty="0">
                <a:solidFill>
                  <a:srgbClr val="D7D4CC"/>
                </a:solidFill>
                <a:latin typeface="Raleway Medium" pitchFamily="34" charset="0"/>
                <a:ea typeface="Raleway Medium" pitchFamily="34" charset="-122"/>
                <a:cs typeface="Raleway Medium" pitchFamily="34" charset="-120"/>
              </a:rPr>
              <a:t>Ideal for sports timing, experiments, or any activity requiring precise elapsed time measurement.</a:t>
            </a:r>
            <a:endParaRPr lang="en-US" sz="1850" dirty="0"/>
          </a:p>
        </p:txBody>
      </p:sp>
      <p:sp>
        <p:nvSpPr>
          <p:cNvPr id="8" name="Text 6"/>
          <p:cNvSpPr/>
          <p:nvPr/>
        </p:nvSpPr>
        <p:spPr>
          <a:xfrm>
            <a:off x="7613213" y="3059787"/>
            <a:ext cx="2645212" cy="330637"/>
          </a:xfrm>
          <a:prstGeom prst="rect">
            <a:avLst/>
          </a:prstGeom>
          <a:noFill/>
          <a:ln/>
        </p:spPr>
        <p:txBody>
          <a:bodyPr wrap="none" lIns="0" tIns="0" rIns="0" bIns="0" rtlCol="0" anchor="t"/>
          <a:lstStyle/>
          <a:p>
            <a:pPr algn="l" indent="0" marL="0">
              <a:lnSpc>
                <a:spcPts val="2600"/>
              </a:lnSpc>
              <a:buNone/>
            </a:pPr>
            <a:r>
              <a:rPr lang="en-US" sz="2050" b="1" dirty="0">
                <a:solidFill>
                  <a:srgbClr val="FFE14D"/>
                </a:solidFill>
                <a:latin typeface="Comfortaa Bold" pitchFamily="34" charset="0"/>
                <a:ea typeface="Comfortaa Bold" pitchFamily="34" charset="-122"/>
                <a:cs typeface="Comfortaa Bold" pitchFamily="34" charset="-120"/>
              </a:rPr>
              <a:t>Countdown Timer</a:t>
            </a:r>
            <a:endParaRPr lang="en-US" sz="2050" dirty="0"/>
          </a:p>
        </p:txBody>
      </p:sp>
      <p:sp>
        <p:nvSpPr>
          <p:cNvPr id="9" name="Text 7"/>
          <p:cNvSpPr/>
          <p:nvPr/>
        </p:nvSpPr>
        <p:spPr>
          <a:xfrm>
            <a:off x="7613213" y="3628430"/>
            <a:ext cx="6191607" cy="762000"/>
          </a:xfrm>
          <a:prstGeom prst="rect">
            <a:avLst/>
          </a:prstGeom>
          <a:noFill/>
          <a:ln/>
        </p:spPr>
        <p:txBody>
          <a:bodyPr wrap="square" lIns="0" tIns="0" rIns="0" bIns="0" rtlCol="0" anchor="t"/>
          <a:lstStyle/>
          <a:p>
            <a:pPr algn="l" marL="342900" indent="-342900">
              <a:lnSpc>
                <a:spcPts val="2950"/>
              </a:lnSpc>
              <a:buSzPct val="100000"/>
              <a:buChar char="•"/>
            </a:pPr>
            <a:r>
              <a:rPr lang="en-US" sz="1850" dirty="0">
                <a:solidFill>
                  <a:srgbClr val="D7D4CC"/>
                </a:solidFill>
                <a:latin typeface="Raleway Medium" pitchFamily="34" charset="0"/>
                <a:ea typeface="Raleway Medium" pitchFamily="34" charset="-122"/>
                <a:cs typeface="Raleway Medium" pitchFamily="34" charset="-120"/>
              </a:rPr>
              <a:t>Allows users to set a specific target time for countdown, perfect for cooking or productivity.</a:t>
            </a:r>
            <a:endParaRPr lang="en-US" sz="1850" dirty="0"/>
          </a:p>
        </p:txBody>
      </p:sp>
      <p:sp>
        <p:nvSpPr>
          <p:cNvPr id="10" name="Text 8"/>
          <p:cNvSpPr/>
          <p:nvPr/>
        </p:nvSpPr>
        <p:spPr>
          <a:xfrm>
            <a:off x="7613213" y="4473654"/>
            <a:ext cx="6191607" cy="762000"/>
          </a:xfrm>
          <a:prstGeom prst="rect">
            <a:avLst/>
          </a:prstGeom>
          <a:noFill/>
          <a:ln/>
        </p:spPr>
        <p:txBody>
          <a:bodyPr wrap="square" lIns="0" tIns="0" rIns="0" bIns="0" rtlCol="0" anchor="t"/>
          <a:lstStyle/>
          <a:p>
            <a:pPr algn="l" marL="342900" indent="-342900">
              <a:lnSpc>
                <a:spcPts val="2950"/>
              </a:lnSpc>
              <a:buSzPct val="100000"/>
              <a:buChar char="•"/>
            </a:pPr>
            <a:r>
              <a:rPr lang="en-US" sz="1850" dirty="0">
                <a:solidFill>
                  <a:srgbClr val="D7D4CC"/>
                </a:solidFill>
                <a:latin typeface="Raleway Medium" pitchFamily="34" charset="0"/>
                <a:ea typeface="Raleway Medium" pitchFamily="34" charset="-122"/>
                <a:cs typeface="Raleway Medium" pitchFamily="34" charset="-120"/>
              </a:rPr>
              <a:t>The MCU intelligently manages the countdown process using its internal timers.</a:t>
            </a:r>
            <a:endParaRPr lang="en-US" sz="1850" dirty="0"/>
          </a:p>
        </p:txBody>
      </p:sp>
      <p:sp>
        <p:nvSpPr>
          <p:cNvPr id="11" name="Text 9"/>
          <p:cNvSpPr/>
          <p:nvPr/>
        </p:nvSpPr>
        <p:spPr>
          <a:xfrm>
            <a:off x="7613213" y="5318879"/>
            <a:ext cx="6191607" cy="1143000"/>
          </a:xfrm>
          <a:prstGeom prst="rect">
            <a:avLst/>
          </a:prstGeom>
          <a:noFill/>
          <a:ln/>
        </p:spPr>
        <p:txBody>
          <a:bodyPr wrap="square" lIns="0" tIns="0" rIns="0" bIns="0" rtlCol="0" anchor="t"/>
          <a:lstStyle/>
          <a:p>
            <a:pPr algn="l" marL="342900" indent="-342900">
              <a:lnSpc>
                <a:spcPts val="2950"/>
              </a:lnSpc>
              <a:buSzPct val="100000"/>
              <a:buChar char="•"/>
            </a:pPr>
            <a:r>
              <a:rPr lang="en-US" sz="1850" dirty="0">
                <a:solidFill>
                  <a:srgbClr val="D7D4CC"/>
                </a:solidFill>
                <a:latin typeface="Raleway Medium" pitchFamily="34" charset="0"/>
                <a:ea typeface="Raleway Medium" pitchFamily="34" charset="-122"/>
                <a:cs typeface="Raleway Medium" pitchFamily="34" charset="-120"/>
              </a:rPr>
              <a:t>Real-time display updates show remaining time in minutes, seconds, and even milliseconds for critical applications.</a:t>
            </a:r>
            <a:endParaRPr lang="en-US" sz="1850" dirty="0"/>
          </a:p>
        </p:txBody>
      </p:sp>
      <p:sp>
        <p:nvSpPr>
          <p:cNvPr id="12" name="Text 10"/>
          <p:cNvSpPr/>
          <p:nvPr/>
        </p:nvSpPr>
        <p:spPr>
          <a:xfrm>
            <a:off x="833199" y="6812875"/>
            <a:ext cx="12964001" cy="762000"/>
          </a:xfrm>
          <a:prstGeom prst="rect">
            <a:avLst/>
          </a:prstGeom>
          <a:noFill/>
          <a:ln/>
        </p:spPr>
        <p:txBody>
          <a:bodyPr wrap="square" lIns="0" tIns="0" rIns="0" bIns="0" rtlCol="0" anchor="t"/>
          <a:lstStyle/>
          <a:p>
            <a:pPr algn="l" indent="0" marL="0">
              <a:lnSpc>
                <a:spcPts val="2950"/>
              </a:lnSpc>
              <a:buNone/>
            </a:pPr>
            <a:r>
              <a:rPr lang="en-US" sz="1850" dirty="0">
                <a:solidFill>
                  <a:srgbClr val="D7D4CC"/>
                </a:solidFill>
                <a:latin typeface="Raleway Medium" pitchFamily="34" charset="0"/>
                <a:ea typeface="Raleway Medium" pitchFamily="34" charset="-122"/>
                <a:cs typeface="Raleway Medium" pitchFamily="34" charset="-120"/>
              </a:rPr>
              <a:t>Mode switching between RTC, Alarm, Stopwatch, and Countdown Timer is seamlessly managed via dedicated buttons or a user-friendly menu interface, ensuring smooth operation.</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6166" y="796290"/>
            <a:ext cx="8607981" cy="600075"/>
          </a:xfrm>
          <a:prstGeom prst="rect">
            <a:avLst/>
          </a:prstGeom>
          <a:noFill/>
          <a:ln/>
        </p:spPr>
        <p:txBody>
          <a:bodyPr wrap="none" lIns="0" tIns="0" rIns="0" bIns="0" rtlCol="0" anchor="t"/>
          <a:lstStyle/>
          <a:p>
            <a:pPr algn="l" indent="0" marL="0">
              <a:lnSpc>
                <a:spcPts val="4700"/>
              </a:lnSpc>
              <a:buNone/>
            </a:pPr>
            <a:r>
              <a:rPr lang="en-US" sz="3750" b="1" dirty="0">
                <a:solidFill>
                  <a:srgbClr val="FFE14D"/>
                </a:solidFill>
                <a:latin typeface="Comfortaa Bold" pitchFamily="34" charset="0"/>
                <a:ea typeface="Comfortaa Bold" pitchFamily="34" charset="-122"/>
                <a:cs typeface="Comfortaa Bold" pitchFamily="34" charset="-120"/>
              </a:rPr>
              <a:t>Technical Specifications Summary</a:t>
            </a:r>
            <a:endParaRPr lang="en-US" sz="3750" dirty="0"/>
          </a:p>
        </p:txBody>
      </p:sp>
      <p:sp>
        <p:nvSpPr>
          <p:cNvPr id="3" name="Text 1"/>
          <p:cNvSpPr/>
          <p:nvPr/>
        </p:nvSpPr>
        <p:spPr>
          <a:xfrm>
            <a:off x="756166" y="1828443"/>
            <a:ext cx="13118068" cy="691515"/>
          </a:xfrm>
          <a:prstGeom prst="rect">
            <a:avLst/>
          </a:prstGeom>
          <a:noFill/>
          <a:ln/>
        </p:spPr>
        <p:txBody>
          <a:bodyPr wrap="square" lIns="0" tIns="0" rIns="0" bIns="0" rtlCol="0" anchor="t"/>
          <a:lstStyle/>
          <a:p>
            <a:pPr algn="l" indent="0" marL="0">
              <a:lnSpc>
                <a:spcPts val="2700"/>
              </a:lnSpc>
              <a:buNone/>
            </a:pPr>
            <a:r>
              <a:rPr lang="en-US" sz="1700" dirty="0">
                <a:solidFill>
                  <a:srgbClr val="D7D4CC"/>
                </a:solidFill>
                <a:latin typeface="Raleway Medium" pitchFamily="34" charset="0"/>
                <a:ea typeface="Raleway Medium" pitchFamily="34" charset="-122"/>
                <a:cs typeface="Raleway Medium" pitchFamily="34" charset="-120"/>
              </a:rPr>
              <a:t>A concise overview of the key technical specifications that define the robust performance and capabilities of our Advanced Real-Time Clock System.</a:t>
            </a:r>
            <a:endParaRPr lang="en-US" sz="1700" dirty="0"/>
          </a:p>
        </p:txBody>
      </p:sp>
      <p:sp>
        <p:nvSpPr>
          <p:cNvPr id="4" name="Shape 2"/>
          <p:cNvSpPr/>
          <p:nvPr/>
        </p:nvSpPr>
        <p:spPr>
          <a:xfrm>
            <a:off x="756166" y="2762964"/>
            <a:ext cx="13118068" cy="3735705"/>
          </a:xfrm>
          <a:prstGeom prst="roundRect">
            <a:avLst>
              <a:gd name="adj" fmla="val 8675"/>
            </a:avLst>
          </a:prstGeom>
          <a:noFill/>
          <a:ln w="7620">
            <a:solidFill>
              <a:srgbClr val="FFFFFF">
                <a:alpha val="24000"/>
              </a:srgbClr>
            </a:solidFill>
            <a:prstDash val="solid"/>
          </a:ln>
        </p:spPr>
      </p:sp>
      <p:sp>
        <p:nvSpPr>
          <p:cNvPr id="5" name="Shape 3"/>
          <p:cNvSpPr/>
          <p:nvPr/>
        </p:nvSpPr>
        <p:spPr>
          <a:xfrm>
            <a:off x="763786" y="2770584"/>
            <a:ext cx="13102828" cy="620078"/>
          </a:xfrm>
          <a:prstGeom prst="rect">
            <a:avLst/>
          </a:prstGeom>
          <a:solidFill>
            <a:srgbClr val="FFFFFF">
              <a:alpha val="4000"/>
            </a:srgbClr>
          </a:solidFill>
          <a:ln/>
        </p:spPr>
      </p:sp>
      <p:sp>
        <p:nvSpPr>
          <p:cNvPr id="6" name="Text 4"/>
          <p:cNvSpPr/>
          <p:nvPr/>
        </p:nvSpPr>
        <p:spPr>
          <a:xfrm>
            <a:off x="979765" y="2907744"/>
            <a:ext cx="3495080" cy="345758"/>
          </a:xfrm>
          <a:prstGeom prst="rect">
            <a:avLst/>
          </a:prstGeom>
          <a:noFill/>
          <a:ln/>
        </p:spPr>
        <p:txBody>
          <a:bodyPr wrap="none" lIns="0" tIns="0" rIns="0" bIns="0" rtlCol="0" anchor="t"/>
          <a:lstStyle/>
          <a:p>
            <a:pPr algn="l" indent="0" marL="0">
              <a:lnSpc>
                <a:spcPts val="2700"/>
              </a:lnSpc>
              <a:buNone/>
            </a:pPr>
            <a:r>
              <a:rPr lang="en-US" sz="1700" b="1" dirty="0">
                <a:solidFill>
                  <a:srgbClr val="D7D4CC"/>
                </a:solidFill>
                <a:latin typeface="Raleway Medium" pitchFamily="34" charset="0"/>
                <a:ea typeface="Raleway Medium" pitchFamily="34" charset="-122"/>
                <a:cs typeface="Raleway Medium" pitchFamily="34" charset="-120"/>
              </a:rPr>
              <a:t>MCU</a:t>
            </a:r>
            <a:endParaRPr lang="en-US" sz="1700" dirty="0"/>
          </a:p>
        </p:txBody>
      </p:sp>
      <p:sp>
        <p:nvSpPr>
          <p:cNvPr id="7" name="Text 5"/>
          <p:cNvSpPr/>
          <p:nvPr/>
        </p:nvSpPr>
        <p:spPr>
          <a:xfrm>
            <a:off x="4914424" y="2907744"/>
            <a:ext cx="8736211" cy="345758"/>
          </a:xfrm>
          <a:prstGeom prst="rect">
            <a:avLst/>
          </a:prstGeom>
          <a:noFill/>
          <a:ln/>
        </p:spPr>
        <p:txBody>
          <a:bodyPr wrap="none" lIns="0" tIns="0" rIns="0" bIns="0" rtlCol="0" anchor="t"/>
          <a:lstStyle/>
          <a:p>
            <a:pPr algn="l" indent="0" marL="0">
              <a:lnSpc>
                <a:spcPts val="2700"/>
              </a:lnSpc>
              <a:buNone/>
            </a:pPr>
            <a:r>
              <a:rPr lang="en-US" sz="1700" dirty="0">
                <a:solidFill>
                  <a:srgbClr val="D7D4CC"/>
                </a:solidFill>
                <a:latin typeface="Raleway Medium" pitchFamily="34" charset="0"/>
                <a:ea typeface="Raleway Medium" pitchFamily="34" charset="-122"/>
                <a:cs typeface="Raleway Medium" pitchFamily="34" charset="-120"/>
              </a:rPr>
              <a:t>ATmega32, 16 MHz, 32KB Flash, 2KB SRAM, 1KB EEPROM</a:t>
            </a:r>
            <a:endParaRPr lang="en-US" sz="1700" dirty="0"/>
          </a:p>
        </p:txBody>
      </p:sp>
      <p:sp>
        <p:nvSpPr>
          <p:cNvPr id="8" name="Shape 6"/>
          <p:cNvSpPr/>
          <p:nvPr/>
        </p:nvSpPr>
        <p:spPr>
          <a:xfrm>
            <a:off x="763786" y="3390662"/>
            <a:ext cx="13102828" cy="620078"/>
          </a:xfrm>
          <a:prstGeom prst="rect">
            <a:avLst/>
          </a:prstGeom>
          <a:solidFill>
            <a:srgbClr val="000000">
              <a:alpha val="4000"/>
            </a:srgbClr>
          </a:solidFill>
          <a:ln/>
        </p:spPr>
      </p:sp>
      <p:sp>
        <p:nvSpPr>
          <p:cNvPr id="9" name="Text 7"/>
          <p:cNvSpPr/>
          <p:nvPr/>
        </p:nvSpPr>
        <p:spPr>
          <a:xfrm>
            <a:off x="979765" y="3527822"/>
            <a:ext cx="3495080" cy="345758"/>
          </a:xfrm>
          <a:prstGeom prst="rect">
            <a:avLst/>
          </a:prstGeom>
          <a:noFill/>
          <a:ln/>
        </p:spPr>
        <p:txBody>
          <a:bodyPr wrap="none" lIns="0" tIns="0" rIns="0" bIns="0" rtlCol="0" anchor="t"/>
          <a:lstStyle/>
          <a:p>
            <a:pPr algn="l" indent="0" marL="0">
              <a:lnSpc>
                <a:spcPts val="2700"/>
              </a:lnSpc>
              <a:buNone/>
            </a:pPr>
            <a:r>
              <a:rPr lang="en-US" sz="1700" b="1" dirty="0">
                <a:solidFill>
                  <a:srgbClr val="D7D4CC"/>
                </a:solidFill>
                <a:latin typeface="Raleway Medium" pitchFamily="34" charset="0"/>
                <a:ea typeface="Raleway Medium" pitchFamily="34" charset="-122"/>
                <a:cs typeface="Raleway Medium" pitchFamily="34" charset="-120"/>
              </a:rPr>
              <a:t>RTC</a:t>
            </a:r>
            <a:endParaRPr lang="en-US" sz="1700" dirty="0"/>
          </a:p>
        </p:txBody>
      </p:sp>
      <p:sp>
        <p:nvSpPr>
          <p:cNvPr id="10" name="Text 8"/>
          <p:cNvSpPr/>
          <p:nvPr/>
        </p:nvSpPr>
        <p:spPr>
          <a:xfrm>
            <a:off x="4914424" y="3527822"/>
            <a:ext cx="8736211" cy="345758"/>
          </a:xfrm>
          <a:prstGeom prst="rect">
            <a:avLst/>
          </a:prstGeom>
          <a:noFill/>
          <a:ln/>
        </p:spPr>
        <p:txBody>
          <a:bodyPr wrap="none" lIns="0" tIns="0" rIns="0" bIns="0" rtlCol="0" anchor="t"/>
          <a:lstStyle/>
          <a:p>
            <a:pPr algn="l" indent="0" marL="0">
              <a:lnSpc>
                <a:spcPts val="2700"/>
              </a:lnSpc>
              <a:buNone/>
            </a:pPr>
            <a:r>
              <a:rPr lang="en-US" sz="1700" dirty="0">
                <a:solidFill>
                  <a:srgbClr val="D7D4CC"/>
                </a:solidFill>
                <a:latin typeface="Raleway Medium" pitchFamily="34" charset="0"/>
                <a:ea typeface="Raleway Medium" pitchFamily="34" charset="-122"/>
                <a:cs typeface="Raleway Medium" pitchFamily="34" charset="-120"/>
              </a:rPr>
              <a:t>DS3231, ±2ppm accuracy, battery backup for 3-5 years</a:t>
            </a:r>
            <a:endParaRPr lang="en-US" sz="1700" dirty="0"/>
          </a:p>
        </p:txBody>
      </p:sp>
      <p:sp>
        <p:nvSpPr>
          <p:cNvPr id="11" name="Shape 9"/>
          <p:cNvSpPr/>
          <p:nvPr/>
        </p:nvSpPr>
        <p:spPr>
          <a:xfrm>
            <a:off x="763786" y="4010739"/>
            <a:ext cx="13102828" cy="620078"/>
          </a:xfrm>
          <a:prstGeom prst="rect">
            <a:avLst/>
          </a:prstGeom>
          <a:solidFill>
            <a:srgbClr val="FFFFFF">
              <a:alpha val="4000"/>
            </a:srgbClr>
          </a:solidFill>
          <a:ln/>
        </p:spPr>
      </p:sp>
      <p:sp>
        <p:nvSpPr>
          <p:cNvPr id="12" name="Text 10"/>
          <p:cNvSpPr/>
          <p:nvPr/>
        </p:nvSpPr>
        <p:spPr>
          <a:xfrm>
            <a:off x="979765" y="4147899"/>
            <a:ext cx="3495080" cy="345758"/>
          </a:xfrm>
          <a:prstGeom prst="rect">
            <a:avLst/>
          </a:prstGeom>
          <a:noFill/>
          <a:ln/>
        </p:spPr>
        <p:txBody>
          <a:bodyPr wrap="none" lIns="0" tIns="0" rIns="0" bIns="0" rtlCol="0" anchor="t"/>
          <a:lstStyle/>
          <a:p>
            <a:pPr algn="l" indent="0" marL="0">
              <a:lnSpc>
                <a:spcPts val="2700"/>
              </a:lnSpc>
              <a:buNone/>
            </a:pPr>
            <a:r>
              <a:rPr lang="en-US" sz="1700" b="1" dirty="0">
                <a:solidFill>
                  <a:srgbClr val="D7D4CC"/>
                </a:solidFill>
                <a:latin typeface="Raleway Medium" pitchFamily="34" charset="0"/>
                <a:ea typeface="Raleway Medium" pitchFamily="34" charset="-122"/>
                <a:cs typeface="Raleway Medium" pitchFamily="34" charset="-120"/>
              </a:rPr>
              <a:t>Power Consumption</a:t>
            </a:r>
            <a:endParaRPr lang="en-US" sz="1700" dirty="0"/>
          </a:p>
        </p:txBody>
      </p:sp>
      <p:sp>
        <p:nvSpPr>
          <p:cNvPr id="13" name="Text 11"/>
          <p:cNvSpPr/>
          <p:nvPr/>
        </p:nvSpPr>
        <p:spPr>
          <a:xfrm>
            <a:off x="4914424" y="4147899"/>
            <a:ext cx="8736211" cy="345758"/>
          </a:xfrm>
          <a:prstGeom prst="rect">
            <a:avLst/>
          </a:prstGeom>
          <a:noFill/>
          <a:ln/>
        </p:spPr>
        <p:txBody>
          <a:bodyPr wrap="none" lIns="0" tIns="0" rIns="0" bIns="0" rtlCol="0" anchor="t"/>
          <a:lstStyle/>
          <a:p>
            <a:pPr algn="l" indent="0" marL="0">
              <a:lnSpc>
                <a:spcPts val="2700"/>
              </a:lnSpc>
              <a:buNone/>
            </a:pPr>
            <a:r>
              <a:rPr lang="en-US" sz="1700" dirty="0">
                <a:solidFill>
                  <a:srgbClr val="D7D4CC"/>
                </a:solidFill>
                <a:latin typeface="Raleway Medium" pitchFamily="34" charset="0"/>
                <a:ea typeface="Raleway Medium" pitchFamily="34" charset="-122"/>
                <a:cs typeface="Raleway Medium" pitchFamily="34" charset="-120"/>
              </a:rPr>
              <a:t>Supports low power modes for extended battery life in both MCU and RTC</a:t>
            </a:r>
            <a:endParaRPr lang="en-US" sz="1700" dirty="0"/>
          </a:p>
        </p:txBody>
      </p:sp>
      <p:sp>
        <p:nvSpPr>
          <p:cNvPr id="14" name="Shape 12"/>
          <p:cNvSpPr/>
          <p:nvPr/>
        </p:nvSpPr>
        <p:spPr>
          <a:xfrm>
            <a:off x="763786" y="4630817"/>
            <a:ext cx="13102828" cy="620078"/>
          </a:xfrm>
          <a:prstGeom prst="rect">
            <a:avLst/>
          </a:prstGeom>
          <a:solidFill>
            <a:srgbClr val="000000">
              <a:alpha val="4000"/>
            </a:srgbClr>
          </a:solidFill>
          <a:ln/>
        </p:spPr>
      </p:sp>
      <p:sp>
        <p:nvSpPr>
          <p:cNvPr id="15" name="Text 13"/>
          <p:cNvSpPr/>
          <p:nvPr/>
        </p:nvSpPr>
        <p:spPr>
          <a:xfrm>
            <a:off x="979765" y="4767977"/>
            <a:ext cx="3495080" cy="345758"/>
          </a:xfrm>
          <a:prstGeom prst="rect">
            <a:avLst/>
          </a:prstGeom>
          <a:noFill/>
          <a:ln/>
        </p:spPr>
        <p:txBody>
          <a:bodyPr wrap="none" lIns="0" tIns="0" rIns="0" bIns="0" rtlCol="0" anchor="t"/>
          <a:lstStyle/>
          <a:p>
            <a:pPr algn="l" indent="0" marL="0">
              <a:lnSpc>
                <a:spcPts val="2700"/>
              </a:lnSpc>
              <a:buNone/>
            </a:pPr>
            <a:r>
              <a:rPr lang="en-US" sz="1700" b="1" dirty="0">
                <a:solidFill>
                  <a:srgbClr val="D7D4CC"/>
                </a:solidFill>
                <a:latin typeface="Raleway Medium" pitchFamily="34" charset="0"/>
                <a:ea typeface="Raleway Medium" pitchFamily="34" charset="-122"/>
                <a:cs typeface="Raleway Medium" pitchFamily="34" charset="-120"/>
              </a:rPr>
              <a:t>Communication</a:t>
            </a:r>
            <a:endParaRPr lang="en-US" sz="1700" dirty="0"/>
          </a:p>
        </p:txBody>
      </p:sp>
      <p:sp>
        <p:nvSpPr>
          <p:cNvPr id="16" name="Text 14"/>
          <p:cNvSpPr/>
          <p:nvPr/>
        </p:nvSpPr>
        <p:spPr>
          <a:xfrm>
            <a:off x="4914424" y="4767977"/>
            <a:ext cx="8736211" cy="345758"/>
          </a:xfrm>
          <a:prstGeom prst="rect">
            <a:avLst/>
          </a:prstGeom>
          <a:noFill/>
          <a:ln/>
        </p:spPr>
        <p:txBody>
          <a:bodyPr wrap="none" lIns="0" tIns="0" rIns="0" bIns="0" rtlCol="0" anchor="t"/>
          <a:lstStyle/>
          <a:p>
            <a:pPr algn="l" indent="0" marL="0">
              <a:lnSpc>
                <a:spcPts val="2700"/>
              </a:lnSpc>
              <a:buNone/>
            </a:pPr>
            <a:r>
              <a:rPr lang="en-US" sz="1700" dirty="0">
                <a:solidFill>
                  <a:srgbClr val="D7D4CC"/>
                </a:solidFill>
                <a:latin typeface="Raleway Medium" pitchFamily="34" charset="0"/>
                <a:ea typeface="Raleway Medium" pitchFamily="34" charset="-122"/>
                <a:cs typeface="Raleway Medium" pitchFamily="34" charset="-120"/>
              </a:rPr>
              <a:t>I2C bus for RTC, GPIO for display and controls, ensuring efficient data exchange</a:t>
            </a:r>
            <a:endParaRPr lang="en-US" sz="1700" dirty="0"/>
          </a:p>
        </p:txBody>
      </p:sp>
      <p:sp>
        <p:nvSpPr>
          <p:cNvPr id="17" name="Shape 15"/>
          <p:cNvSpPr/>
          <p:nvPr/>
        </p:nvSpPr>
        <p:spPr>
          <a:xfrm>
            <a:off x="763786" y="5250894"/>
            <a:ext cx="13102828" cy="620078"/>
          </a:xfrm>
          <a:prstGeom prst="rect">
            <a:avLst/>
          </a:prstGeom>
          <a:solidFill>
            <a:srgbClr val="FFFFFF">
              <a:alpha val="4000"/>
            </a:srgbClr>
          </a:solidFill>
          <a:ln/>
        </p:spPr>
      </p:sp>
      <p:sp>
        <p:nvSpPr>
          <p:cNvPr id="18" name="Text 16"/>
          <p:cNvSpPr/>
          <p:nvPr/>
        </p:nvSpPr>
        <p:spPr>
          <a:xfrm>
            <a:off x="979765" y="5388054"/>
            <a:ext cx="3495080" cy="345758"/>
          </a:xfrm>
          <a:prstGeom prst="rect">
            <a:avLst/>
          </a:prstGeom>
          <a:noFill/>
          <a:ln/>
        </p:spPr>
        <p:txBody>
          <a:bodyPr wrap="none" lIns="0" tIns="0" rIns="0" bIns="0" rtlCol="0" anchor="t"/>
          <a:lstStyle/>
          <a:p>
            <a:pPr algn="l" indent="0" marL="0">
              <a:lnSpc>
                <a:spcPts val="2700"/>
              </a:lnSpc>
              <a:buNone/>
            </a:pPr>
            <a:r>
              <a:rPr lang="en-US" sz="1700" b="1" dirty="0">
                <a:solidFill>
                  <a:srgbClr val="D7D4CC"/>
                </a:solidFill>
                <a:latin typeface="Raleway Medium" pitchFamily="34" charset="0"/>
                <a:ea typeface="Raleway Medium" pitchFamily="34" charset="-122"/>
                <a:cs typeface="Raleway Medium" pitchFamily="34" charset="-120"/>
              </a:rPr>
              <a:t>Operating Voltage</a:t>
            </a:r>
            <a:endParaRPr lang="en-US" sz="1700" dirty="0"/>
          </a:p>
        </p:txBody>
      </p:sp>
      <p:sp>
        <p:nvSpPr>
          <p:cNvPr id="19" name="Text 17"/>
          <p:cNvSpPr/>
          <p:nvPr/>
        </p:nvSpPr>
        <p:spPr>
          <a:xfrm>
            <a:off x="4914424" y="5388054"/>
            <a:ext cx="8736211" cy="345758"/>
          </a:xfrm>
          <a:prstGeom prst="rect">
            <a:avLst/>
          </a:prstGeom>
          <a:noFill/>
          <a:ln/>
        </p:spPr>
        <p:txBody>
          <a:bodyPr wrap="none" lIns="0" tIns="0" rIns="0" bIns="0" rtlCol="0" anchor="t"/>
          <a:lstStyle/>
          <a:p>
            <a:pPr algn="l" indent="0" marL="0">
              <a:lnSpc>
                <a:spcPts val="2700"/>
              </a:lnSpc>
              <a:buNone/>
            </a:pPr>
            <a:r>
              <a:rPr lang="en-US" sz="1700" dirty="0">
                <a:solidFill>
                  <a:srgbClr val="D7D4CC"/>
                </a:solidFill>
                <a:latin typeface="Raleway Medium" pitchFamily="34" charset="0"/>
                <a:ea typeface="Raleway Medium" pitchFamily="34" charset="-122"/>
                <a:cs typeface="Raleway Medium" pitchFamily="34" charset="-120"/>
              </a:rPr>
              <a:t>5V regulated supply, critical for stable operation of all components</a:t>
            </a:r>
            <a:endParaRPr lang="en-US" sz="1700" dirty="0"/>
          </a:p>
        </p:txBody>
      </p:sp>
      <p:sp>
        <p:nvSpPr>
          <p:cNvPr id="20" name="Shape 18"/>
          <p:cNvSpPr/>
          <p:nvPr/>
        </p:nvSpPr>
        <p:spPr>
          <a:xfrm>
            <a:off x="763786" y="5870972"/>
            <a:ext cx="13102828" cy="620078"/>
          </a:xfrm>
          <a:prstGeom prst="rect">
            <a:avLst/>
          </a:prstGeom>
          <a:solidFill>
            <a:srgbClr val="000000">
              <a:alpha val="4000"/>
            </a:srgbClr>
          </a:solidFill>
          <a:ln/>
        </p:spPr>
      </p:sp>
      <p:sp>
        <p:nvSpPr>
          <p:cNvPr id="21" name="Text 19"/>
          <p:cNvSpPr/>
          <p:nvPr/>
        </p:nvSpPr>
        <p:spPr>
          <a:xfrm>
            <a:off x="979765" y="6008132"/>
            <a:ext cx="3495080" cy="345758"/>
          </a:xfrm>
          <a:prstGeom prst="rect">
            <a:avLst/>
          </a:prstGeom>
          <a:noFill/>
          <a:ln/>
        </p:spPr>
        <p:txBody>
          <a:bodyPr wrap="none" lIns="0" tIns="0" rIns="0" bIns="0" rtlCol="0" anchor="t"/>
          <a:lstStyle/>
          <a:p>
            <a:pPr algn="l" indent="0" marL="0">
              <a:lnSpc>
                <a:spcPts val="2700"/>
              </a:lnSpc>
              <a:buNone/>
            </a:pPr>
            <a:r>
              <a:rPr lang="en-US" sz="1700" b="1" dirty="0">
                <a:solidFill>
                  <a:srgbClr val="D7D4CC"/>
                </a:solidFill>
                <a:latin typeface="Raleway Medium" pitchFamily="34" charset="0"/>
                <a:ea typeface="Raleway Medium" pitchFamily="34" charset="-122"/>
                <a:cs typeface="Raleway Medium" pitchFamily="34" charset="-120"/>
              </a:rPr>
              <a:t>Display</a:t>
            </a:r>
            <a:endParaRPr lang="en-US" sz="1700" dirty="0"/>
          </a:p>
        </p:txBody>
      </p:sp>
      <p:sp>
        <p:nvSpPr>
          <p:cNvPr id="22" name="Text 20"/>
          <p:cNvSpPr/>
          <p:nvPr/>
        </p:nvSpPr>
        <p:spPr>
          <a:xfrm>
            <a:off x="4914424" y="6008132"/>
            <a:ext cx="8736211" cy="345758"/>
          </a:xfrm>
          <a:prstGeom prst="rect">
            <a:avLst/>
          </a:prstGeom>
          <a:noFill/>
          <a:ln/>
        </p:spPr>
        <p:txBody>
          <a:bodyPr wrap="none" lIns="0" tIns="0" rIns="0" bIns="0" rtlCol="0" anchor="t"/>
          <a:lstStyle/>
          <a:p>
            <a:pPr algn="l" indent="0" marL="0">
              <a:lnSpc>
                <a:spcPts val="2700"/>
              </a:lnSpc>
              <a:buNone/>
            </a:pPr>
            <a:r>
              <a:rPr lang="en-US" sz="1700" dirty="0">
                <a:solidFill>
                  <a:srgbClr val="D7D4CC"/>
                </a:solidFill>
                <a:latin typeface="Raleway Medium" pitchFamily="34" charset="0"/>
                <a:ea typeface="Raleway Medium" pitchFamily="34" charset="-122"/>
                <a:cs typeface="Raleway Medium" pitchFamily="34" charset="-120"/>
              </a:rPr>
              <a:t>128x64 GLCD or 16x2 LCD with fine-tuned contrast adjustment for readability</a:t>
            </a:r>
            <a:endParaRPr lang="en-US" sz="1700" dirty="0"/>
          </a:p>
        </p:txBody>
      </p:sp>
      <p:sp>
        <p:nvSpPr>
          <p:cNvPr id="23" name="Text 21"/>
          <p:cNvSpPr/>
          <p:nvPr/>
        </p:nvSpPr>
        <p:spPr>
          <a:xfrm>
            <a:off x="756166" y="6741676"/>
            <a:ext cx="13118068" cy="691515"/>
          </a:xfrm>
          <a:prstGeom prst="rect">
            <a:avLst/>
          </a:prstGeom>
          <a:noFill/>
          <a:ln/>
        </p:spPr>
        <p:txBody>
          <a:bodyPr wrap="square" lIns="0" tIns="0" rIns="0" bIns="0" rtlCol="0" anchor="t"/>
          <a:lstStyle/>
          <a:p>
            <a:pPr algn="l" indent="0" marL="0">
              <a:lnSpc>
                <a:spcPts val="2700"/>
              </a:lnSpc>
              <a:buNone/>
            </a:pPr>
            <a:r>
              <a:rPr lang="en-US" sz="1700" dirty="0">
                <a:solidFill>
                  <a:srgbClr val="D7D4CC"/>
                </a:solidFill>
                <a:latin typeface="Raleway Medium" pitchFamily="34" charset="0"/>
                <a:ea typeface="Raleway Medium" pitchFamily="34" charset="-122"/>
                <a:cs typeface="Raleway Medium" pitchFamily="34" charset="-120"/>
              </a:rPr>
              <a:t>These specifications highlight the system's robust design and its suitability for applications demanding high precision and reliability.</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0336" y="613053"/>
            <a:ext cx="9788009" cy="619363"/>
          </a:xfrm>
          <a:prstGeom prst="rect">
            <a:avLst/>
          </a:prstGeom>
          <a:noFill/>
          <a:ln/>
        </p:spPr>
        <p:txBody>
          <a:bodyPr wrap="none" lIns="0" tIns="0" rIns="0" bIns="0" rtlCol="0" anchor="t"/>
          <a:lstStyle/>
          <a:p>
            <a:pPr algn="l" indent="0" marL="0">
              <a:lnSpc>
                <a:spcPts val="4850"/>
              </a:lnSpc>
              <a:buNone/>
            </a:pPr>
            <a:r>
              <a:rPr lang="en-US" sz="3900" b="1" dirty="0">
                <a:solidFill>
                  <a:srgbClr val="FFE14D"/>
                </a:solidFill>
                <a:latin typeface="Comfortaa Bold" pitchFamily="34" charset="0"/>
                <a:ea typeface="Comfortaa Bold" pitchFamily="34" charset="-122"/>
                <a:cs typeface="Comfortaa Bold" pitchFamily="34" charset="-120"/>
              </a:rPr>
              <a:t>Troubleshooting Tips &amp; Best Practices</a:t>
            </a:r>
            <a:endParaRPr lang="en-US" sz="3900" dirty="0"/>
          </a:p>
        </p:txBody>
      </p:sp>
      <p:sp>
        <p:nvSpPr>
          <p:cNvPr id="3" name="Text 1"/>
          <p:cNvSpPr/>
          <p:nvPr/>
        </p:nvSpPr>
        <p:spPr>
          <a:xfrm>
            <a:off x="780336" y="1678305"/>
            <a:ext cx="13069729" cy="713422"/>
          </a:xfrm>
          <a:prstGeom prst="rect">
            <a:avLst/>
          </a:prstGeom>
          <a:noFill/>
          <a:ln/>
        </p:spPr>
        <p:txBody>
          <a:bodyPr wrap="square" lIns="0" tIns="0" rIns="0" bIns="0" rtlCol="0" anchor="t"/>
          <a:lstStyle/>
          <a:p>
            <a:pPr algn="l" indent="0" marL="0">
              <a:lnSpc>
                <a:spcPts val="2800"/>
              </a:lnSpc>
              <a:buNone/>
            </a:pPr>
            <a:r>
              <a:rPr lang="en-US" sz="1750" dirty="0">
                <a:solidFill>
                  <a:srgbClr val="D7D4CC"/>
                </a:solidFill>
                <a:latin typeface="Raleway Medium" pitchFamily="34" charset="0"/>
                <a:ea typeface="Raleway Medium" pitchFamily="34" charset="-122"/>
                <a:cs typeface="Raleway Medium" pitchFamily="34" charset="-120"/>
              </a:rPr>
              <a:t>Ensuring reliable operation requires careful attention to detail during assembly and deployment. Here are essential tips to prevent common issues and maximise performance.</a:t>
            </a:r>
            <a:endParaRPr lang="en-US" sz="1750" dirty="0"/>
          </a:p>
        </p:txBody>
      </p:sp>
      <p:sp>
        <p:nvSpPr>
          <p:cNvPr id="4" name="Shape 2"/>
          <p:cNvSpPr/>
          <p:nvPr/>
        </p:nvSpPr>
        <p:spPr>
          <a:xfrm>
            <a:off x="780336" y="2642473"/>
            <a:ext cx="4207907" cy="2733675"/>
          </a:xfrm>
          <a:prstGeom prst="roundRect">
            <a:avLst>
              <a:gd name="adj" fmla="val 5352"/>
            </a:avLst>
          </a:prstGeom>
          <a:solidFill>
            <a:srgbClr val="27272B"/>
          </a:solidFill>
          <a:ln w="30480">
            <a:solidFill>
              <a:srgbClr val="5F5F63"/>
            </a:solidFill>
            <a:prstDash val="solid"/>
          </a:ln>
        </p:spPr>
      </p:sp>
      <p:sp>
        <p:nvSpPr>
          <p:cNvPr id="5" name="Shape 3"/>
          <p:cNvSpPr/>
          <p:nvPr/>
        </p:nvSpPr>
        <p:spPr>
          <a:xfrm>
            <a:off x="749856" y="2642473"/>
            <a:ext cx="121920" cy="2733675"/>
          </a:xfrm>
          <a:prstGeom prst="roundRect">
            <a:avLst>
              <a:gd name="adj" fmla="val 274319"/>
            </a:avLst>
          </a:prstGeom>
          <a:solidFill>
            <a:srgbClr val="FFE14D"/>
          </a:solidFill>
          <a:ln/>
        </p:spPr>
      </p:sp>
      <p:sp>
        <p:nvSpPr>
          <p:cNvPr id="6" name="Text 4"/>
          <p:cNvSpPr/>
          <p:nvPr/>
        </p:nvSpPr>
        <p:spPr>
          <a:xfrm>
            <a:off x="1125141" y="2895838"/>
            <a:ext cx="2685812" cy="309682"/>
          </a:xfrm>
          <a:prstGeom prst="rect">
            <a:avLst/>
          </a:prstGeom>
          <a:noFill/>
          <a:ln/>
        </p:spPr>
        <p:txBody>
          <a:bodyPr wrap="none" lIns="0" tIns="0" rIns="0" bIns="0" rtlCol="0" anchor="t"/>
          <a:lstStyle/>
          <a:p>
            <a:pPr algn="l" indent="0" marL="0">
              <a:lnSpc>
                <a:spcPts val="2400"/>
              </a:lnSpc>
              <a:buNone/>
            </a:pPr>
            <a:r>
              <a:rPr lang="en-US" sz="1950" b="1" dirty="0">
                <a:solidFill>
                  <a:srgbClr val="FFE14D"/>
                </a:solidFill>
                <a:latin typeface="Comfortaa Bold" pitchFamily="34" charset="0"/>
                <a:ea typeface="Comfortaa Bold" pitchFamily="34" charset="-122"/>
                <a:cs typeface="Comfortaa Bold" pitchFamily="34" charset="-120"/>
              </a:rPr>
              <a:t>I2C Pull-Up Resistors</a:t>
            </a:r>
            <a:endParaRPr lang="en-US" sz="1950" dirty="0"/>
          </a:p>
        </p:txBody>
      </p:sp>
      <p:sp>
        <p:nvSpPr>
          <p:cNvPr id="7" name="Text 5"/>
          <p:cNvSpPr/>
          <p:nvPr/>
        </p:nvSpPr>
        <p:spPr>
          <a:xfrm>
            <a:off x="1125141" y="3339227"/>
            <a:ext cx="3609737" cy="1426845"/>
          </a:xfrm>
          <a:prstGeom prst="rect">
            <a:avLst/>
          </a:prstGeom>
          <a:noFill/>
          <a:ln/>
        </p:spPr>
        <p:txBody>
          <a:bodyPr wrap="square" lIns="0" tIns="0" rIns="0" bIns="0" rtlCol="0" anchor="t"/>
          <a:lstStyle/>
          <a:p>
            <a:pPr algn="l" indent="0" marL="0">
              <a:lnSpc>
                <a:spcPts val="2800"/>
              </a:lnSpc>
              <a:buNone/>
            </a:pPr>
            <a:r>
              <a:rPr lang="en-US" sz="1750" dirty="0">
                <a:solidFill>
                  <a:srgbClr val="D7D4CC"/>
                </a:solidFill>
                <a:latin typeface="Raleway Medium" pitchFamily="34" charset="0"/>
                <a:ea typeface="Raleway Medium" pitchFamily="34" charset="-122"/>
                <a:cs typeface="Raleway Medium" pitchFamily="34" charset="-120"/>
              </a:rPr>
              <a:t>Always ensure proper 4.7kΩ pull-up resistors on SDA and SCL lines for reliable I2C communication. This is crucial for data integrity.</a:t>
            </a:r>
            <a:endParaRPr lang="en-US" sz="1750" dirty="0"/>
          </a:p>
        </p:txBody>
      </p:sp>
      <p:sp>
        <p:nvSpPr>
          <p:cNvPr id="8" name="Shape 6"/>
          <p:cNvSpPr/>
          <p:nvPr/>
        </p:nvSpPr>
        <p:spPr>
          <a:xfrm>
            <a:off x="5211128" y="2642473"/>
            <a:ext cx="4208026" cy="2733675"/>
          </a:xfrm>
          <a:prstGeom prst="roundRect">
            <a:avLst>
              <a:gd name="adj" fmla="val 5352"/>
            </a:avLst>
          </a:prstGeom>
          <a:solidFill>
            <a:srgbClr val="27272B"/>
          </a:solidFill>
          <a:ln w="30480">
            <a:solidFill>
              <a:srgbClr val="5F5F63"/>
            </a:solidFill>
            <a:prstDash val="solid"/>
          </a:ln>
        </p:spPr>
      </p:sp>
      <p:sp>
        <p:nvSpPr>
          <p:cNvPr id="9" name="Shape 7"/>
          <p:cNvSpPr/>
          <p:nvPr/>
        </p:nvSpPr>
        <p:spPr>
          <a:xfrm>
            <a:off x="5180648" y="2642473"/>
            <a:ext cx="121920" cy="2733675"/>
          </a:xfrm>
          <a:prstGeom prst="roundRect">
            <a:avLst>
              <a:gd name="adj" fmla="val 274319"/>
            </a:avLst>
          </a:prstGeom>
          <a:solidFill>
            <a:srgbClr val="FFE14D"/>
          </a:solidFill>
          <a:ln/>
        </p:spPr>
      </p:sp>
      <p:sp>
        <p:nvSpPr>
          <p:cNvPr id="10" name="Text 8"/>
          <p:cNvSpPr/>
          <p:nvPr/>
        </p:nvSpPr>
        <p:spPr>
          <a:xfrm>
            <a:off x="5555932" y="2895838"/>
            <a:ext cx="3414713" cy="309682"/>
          </a:xfrm>
          <a:prstGeom prst="rect">
            <a:avLst/>
          </a:prstGeom>
          <a:noFill/>
          <a:ln/>
        </p:spPr>
        <p:txBody>
          <a:bodyPr wrap="none" lIns="0" tIns="0" rIns="0" bIns="0" rtlCol="0" anchor="t"/>
          <a:lstStyle/>
          <a:p>
            <a:pPr algn="l" indent="0" marL="0">
              <a:lnSpc>
                <a:spcPts val="2400"/>
              </a:lnSpc>
              <a:buNone/>
            </a:pPr>
            <a:r>
              <a:rPr lang="en-US" sz="1950" b="1" dirty="0">
                <a:solidFill>
                  <a:srgbClr val="FFE14D"/>
                </a:solidFill>
                <a:latin typeface="Comfortaa Bold" pitchFamily="34" charset="0"/>
                <a:ea typeface="Comfortaa Bold" pitchFamily="34" charset="-122"/>
                <a:cs typeface="Comfortaa Bold" pitchFamily="34" charset="-120"/>
              </a:rPr>
              <a:t>Authentic DS3231 Modules</a:t>
            </a:r>
            <a:endParaRPr lang="en-US" sz="1950" dirty="0"/>
          </a:p>
        </p:txBody>
      </p:sp>
      <p:sp>
        <p:nvSpPr>
          <p:cNvPr id="11" name="Text 9"/>
          <p:cNvSpPr/>
          <p:nvPr/>
        </p:nvSpPr>
        <p:spPr>
          <a:xfrm>
            <a:off x="5555932" y="3339227"/>
            <a:ext cx="3609856" cy="1783556"/>
          </a:xfrm>
          <a:prstGeom prst="rect">
            <a:avLst/>
          </a:prstGeom>
          <a:noFill/>
          <a:ln/>
        </p:spPr>
        <p:txBody>
          <a:bodyPr wrap="square" lIns="0" tIns="0" rIns="0" bIns="0" rtlCol="0" anchor="t"/>
          <a:lstStyle/>
          <a:p>
            <a:pPr algn="l" indent="0" marL="0">
              <a:lnSpc>
                <a:spcPts val="2800"/>
              </a:lnSpc>
              <a:buNone/>
            </a:pPr>
            <a:r>
              <a:rPr lang="en-US" sz="1750" dirty="0">
                <a:solidFill>
                  <a:srgbClr val="D7D4CC"/>
                </a:solidFill>
                <a:latin typeface="Raleway Medium" pitchFamily="34" charset="0"/>
                <a:ea typeface="Raleway Medium" pitchFamily="34" charset="-122"/>
                <a:cs typeface="Raleway Medium" pitchFamily="34" charset="-120"/>
              </a:rPr>
              <a:t>Use only original or high-quality DS3231 modules to avoid timing drift issues often seen in cheaper clones, ensuring long-term accuracy.</a:t>
            </a:r>
            <a:endParaRPr lang="en-US" sz="1750" dirty="0"/>
          </a:p>
        </p:txBody>
      </p:sp>
      <p:sp>
        <p:nvSpPr>
          <p:cNvPr id="12" name="Shape 10"/>
          <p:cNvSpPr/>
          <p:nvPr/>
        </p:nvSpPr>
        <p:spPr>
          <a:xfrm>
            <a:off x="9642038" y="2642473"/>
            <a:ext cx="4207907" cy="2733675"/>
          </a:xfrm>
          <a:prstGeom prst="roundRect">
            <a:avLst>
              <a:gd name="adj" fmla="val 5352"/>
            </a:avLst>
          </a:prstGeom>
          <a:solidFill>
            <a:srgbClr val="27272B"/>
          </a:solidFill>
          <a:ln w="30480">
            <a:solidFill>
              <a:srgbClr val="5F5F63"/>
            </a:solidFill>
            <a:prstDash val="solid"/>
          </a:ln>
        </p:spPr>
      </p:sp>
      <p:sp>
        <p:nvSpPr>
          <p:cNvPr id="13" name="Shape 11"/>
          <p:cNvSpPr/>
          <p:nvPr/>
        </p:nvSpPr>
        <p:spPr>
          <a:xfrm>
            <a:off x="9611558" y="2642473"/>
            <a:ext cx="121920" cy="2733675"/>
          </a:xfrm>
          <a:prstGeom prst="roundRect">
            <a:avLst>
              <a:gd name="adj" fmla="val 274319"/>
            </a:avLst>
          </a:prstGeom>
          <a:solidFill>
            <a:srgbClr val="FFE14D"/>
          </a:solidFill>
          <a:ln/>
        </p:spPr>
      </p:sp>
      <p:sp>
        <p:nvSpPr>
          <p:cNvPr id="14" name="Text 12"/>
          <p:cNvSpPr/>
          <p:nvPr/>
        </p:nvSpPr>
        <p:spPr>
          <a:xfrm>
            <a:off x="9986843" y="2895838"/>
            <a:ext cx="3415665" cy="309682"/>
          </a:xfrm>
          <a:prstGeom prst="rect">
            <a:avLst/>
          </a:prstGeom>
          <a:noFill/>
          <a:ln/>
        </p:spPr>
        <p:txBody>
          <a:bodyPr wrap="none" lIns="0" tIns="0" rIns="0" bIns="0" rtlCol="0" anchor="t"/>
          <a:lstStyle/>
          <a:p>
            <a:pPr algn="l" indent="0" marL="0">
              <a:lnSpc>
                <a:spcPts val="2400"/>
              </a:lnSpc>
              <a:buNone/>
            </a:pPr>
            <a:r>
              <a:rPr lang="en-US" sz="1950" b="1" dirty="0">
                <a:solidFill>
                  <a:srgbClr val="FFE14D"/>
                </a:solidFill>
                <a:latin typeface="Comfortaa Bold" pitchFamily="34" charset="0"/>
                <a:ea typeface="Comfortaa Bold" pitchFamily="34" charset="-122"/>
                <a:cs typeface="Comfortaa Bold" pitchFamily="34" charset="-120"/>
              </a:rPr>
              <a:t>Crystal Oscillator Stability</a:t>
            </a:r>
            <a:endParaRPr lang="en-US" sz="1950" dirty="0"/>
          </a:p>
        </p:txBody>
      </p:sp>
      <p:sp>
        <p:nvSpPr>
          <p:cNvPr id="15" name="Text 13"/>
          <p:cNvSpPr/>
          <p:nvPr/>
        </p:nvSpPr>
        <p:spPr>
          <a:xfrm>
            <a:off x="9986843" y="3339227"/>
            <a:ext cx="3609737" cy="1783556"/>
          </a:xfrm>
          <a:prstGeom prst="rect">
            <a:avLst/>
          </a:prstGeom>
          <a:noFill/>
          <a:ln/>
        </p:spPr>
        <p:txBody>
          <a:bodyPr wrap="square" lIns="0" tIns="0" rIns="0" bIns="0" rtlCol="0" anchor="t"/>
          <a:lstStyle/>
          <a:p>
            <a:pPr algn="l" indent="0" marL="0">
              <a:lnSpc>
                <a:spcPts val="2800"/>
              </a:lnSpc>
              <a:buNone/>
            </a:pPr>
            <a:r>
              <a:rPr lang="en-US" sz="1750" dirty="0">
                <a:solidFill>
                  <a:srgbClr val="D7D4CC"/>
                </a:solidFill>
                <a:latin typeface="Raleway Medium" pitchFamily="34" charset="0"/>
                <a:ea typeface="Raleway Medium" pitchFamily="34" charset="-122"/>
                <a:cs typeface="Raleway Medium" pitchFamily="34" charset="-120"/>
              </a:rPr>
              <a:t>Verify crystal oscillator connections and stability for optimal MCU clock accuracy, which directly impacts all timing functions.</a:t>
            </a:r>
            <a:endParaRPr lang="en-US" sz="1750" dirty="0"/>
          </a:p>
        </p:txBody>
      </p:sp>
      <p:sp>
        <p:nvSpPr>
          <p:cNvPr id="16" name="Shape 14"/>
          <p:cNvSpPr/>
          <p:nvPr/>
        </p:nvSpPr>
        <p:spPr>
          <a:xfrm>
            <a:off x="780336" y="5599033"/>
            <a:ext cx="6423303" cy="2020253"/>
          </a:xfrm>
          <a:prstGeom prst="roundRect">
            <a:avLst>
              <a:gd name="adj" fmla="val 7242"/>
            </a:avLst>
          </a:prstGeom>
          <a:solidFill>
            <a:srgbClr val="27272B"/>
          </a:solidFill>
          <a:ln w="30480">
            <a:solidFill>
              <a:srgbClr val="5F5F63"/>
            </a:solidFill>
            <a:prstDash val="solid"/>
          </a:ln>
        </p:spPr>
      </p:sp>
      <p:sp>
        <p:nvSpPr>
          <p:cNvPr id="17" name="Shape 15"/>
          <p:cNvSpPr/>
          <p:nvPr/>
        </p:nvSpPr>
        <p:spPr>
          <a:xfrm>
            <a:off x="749856" y="5599033"/>
            <a:ext cx="121920" cy="2020253"/>
          </a:xfrm>
          <a:prstGeom prst="roundRect">
            <a:avLst>
              <a:gd name="adj" fmla="val 274319"/>
            </a:avLst>
          </a:prstGeom>
          <a:solidFill>
            <a:srgbClr val="FFE14D"/>
          </a:solidFill>
          <a:ln/>
        </p:spPr>
      </p:sp>
      <p:sp>
        <p:nvSpPr>
          <p:cNvPr id="18" name="Text 16"/>
          <p:cNvSpPr/>
          <p:nvPr/>
        </p:nvSpPr>
        <p:spPr>
          <a:xfrm>
            <a:off x="1125141" y="5852398"/>
            <a:ext cx="2793563" cy="309682"/>
          </a:xfrm>
          <a:prstGeom prst="rect">
            <a:avLst/>
          </a:prstGeom>
          <a:noFill/>
          <a:ln/>
        </p:spPr>
        <p:txBody>
          <a:bodyPr wrap="none" lIns="0" tIns="0" rIns="0" bIns="0" rtlCol="0" anchor="t"/>
          <a:lstStyle/>
          <a:p>
            <a:pPr algn="l" indent="0" marL="0">
              <a:lnSpc>
                <a:spcPts val="2400"/>
              </a:lnSpc>
              <a:buNone/>
            </a:pPr>
            <a:r>
              <a:rPr lang="en-US" sz="1950" b="1" dirty="0">
                <a:solidFill>
                  <a:srgbClr val="FFE14D"/>
                </a:solidFill>
                <a:latin typeface="Comfortaa Bold" pitchFamily="34" charset="0"/>
                <a:ea typeface="Comfortaa Bold" pitchFamily="34" charset="-122"/>
                <a:cs typeface="Comfortaa Bold" pitchFamily="34" charset="-120"/>
              </a:rPr>
              <a:t>Software Debouncing</a:t>
            </a:r>
            <a:endParaRPr lang="en-US" sz="1950" dirty="0"/>
          </a:p>
        </p:txBody>
      </p:sp>
      <p:sp>
        <p:nvSpPr>
          <p:cNvPr id="19" name="Text 17"/>
          <p:cNvSpPr/>
          <p:nvPr/>
        </p:nvSpPr>
        <p:spPr>
          <a:xfrm>
            <a:off x="1125141" y="6295787"/>
            <a:ext cx="5825133" cy="1070134"/>
          </a:xfrm>
          <a:prstGeom prst="rect">
            <a:avLst/>
          </a:prstGeom>
          <a:noFill/>
          <a:ln/>
        </p:spPr>
        <p:txBody>
          <a:bodyPr wrap="square" lIns="0" tIns="0" rIns="0" bIns="0" rtlCol="0" anchor="t"/>
          <a:lstStyle/>
          <a:p>
            <a:pPr algn="l" indent="0" marL="0">
              <a:lnSpc>
                <a:spcPts val="2800"/>
              </a:lnSpc>
              <a:buNone/>
            </a:pPr>
            <a:r>
              <a:rPr lang="en-US" sz="1750" dirty="0">
                <a:solidFill>
                  <a:srgbClr val="D7D4CC"/>
                </a:solidFill>
                <a:latin typeface="Raleway Medium" pitchFamily="34" charset="0"/>
                <a:ea typeface="Raleway Medium" pitchFamily="34" charset="-122"/>
                <a:cs typeface="Raleway Medium" pitchFamily="34" charset="-120"/>
              </a:rPr>
              <a:t>Implement software debouncing for all buttons to prevent false mode switching or erratic input, improving user experience.</a:t>
            </a:r>
            <a:endParaRPr lang="en-US" sz="1750" dirty="0"/>
          </a:p>
        </p:txBody>
      </p:sp>
      <p:sp>
        <p:nvSpPr>
          <p:cNvPr id="20" name="Shape 18"/>
          <p:cNvSpPr/>
          <p:nvPr/>
        </p:nvSpPr>
        <p:spPr>
          <a:xfrm>
            <a:off x="7426523" y="5599033"/>
            <a:ext cx="6423422" cy="2020253"/>
          </a:xfrm>
          <a:prstGeom prst="roundRect">
            <a:avLst>
              <a:gd name="adj" fmla="val 7242"/>
            </a:avLst>
          </a:prstGeom>
          <a:solidFill>
            <a:srgbClr val="27272B"/>
          </a:solidFill>
          <a:ln w="30480">
            <a:solidFill>
              <a:srgbClr val="5F5F63"/>
            </a:solidFill>
            <a:prstDash val="solid"/>
          </a:ln>
        </p:spPr>
      </p:sp>
      <p:sp>
        <p:nvSpPr>
          <p:cNvPr id="21" name="Shape 19"/>
          <p:cNvSpPr/>
          <p:nvPr/>
        </p:nvSpPr>
        <p:spPr>
          <a:xfrm>
            <a:off x="7396043" y="5599033"/>
            <a:ext cx="121920" cy="2020253"/>
          </a:xfrm>
          <a:prstGeom prst="roundRect">
            <a:avLst>
              <a:gd name="adj" fmla="val 274319"/>
            </a:avLst>
          </a:prstGeom>
          <a:solidFill>
            <a:srgbClr val="FFE14D"/>
          </a:solidFill>
          <a:ln/>
        </p:spPr>
      </p:sp>
      <p:sp>
        <p:nvSpPr>
          <p:cNvPr id="22" name="Text 20"/>
          <p:cNvSpPr/>
          <p:nvPr/>
        </p:nvSpPr>
        <p:spPr>
          <a:xfrm>
            <a:off x="7771328" y="5852398"/>
            <a:ext cx="2477333" cy="309682"/>
          </a:xfrm>
          <a:prstGeom prst="rect">
            <a:avLst/>
          </a:prstGeom>
          <a:noFill/>
          <a:ln/>
        </p:spPr>
        <p:txBody>
          <a:bodyPr wrap="none" lIns="0" tIns="0" rIns="0" bIns="0" rtlCol="0" anchor="t"/>
          <a:lstStyle/>
          <a:p>
            <a:pPr algn="l" indent="0" marL="0">
              <a:lnSpc>
                <a:spcPts val="2400"/>
              </a:lnSpc>
              <a:buNone/>
            </a:pPr>
            <a:r>
              <a:rPr lang="en-US" sz="1950" b="1" dirty="0">
                <a:solidFill>
                  <a:srgbClr val="FFE14D"/>
                </a:solidFill>
                <a:latin typeface="Comfortaa Bold" pitchFamily="34" charset="0"/>
                <a:ea typeface="Comfortaa Bold" pitchFamily="34" charset="-122"/>
                <a:cs typeface="Comfortaa Bold" pitchFamily="34" charset="-120"/>
              </a:rPr>
              <a:t>RTC Battery Check</a:t>
            </a:r>
            <a:endParaRPr lang="en-US" sz="1950" dirty="0"/>
          </a:p>
        </p:txBody>
      </p:sp>
      <p:sp>
        <p:nvSpPr>
          <p:cNvPr id="23" name="Text 21"/>
          <p:cNvSpPr/>
          <p:nvPr/>
        </p:nvSpPr>
        <p:spPr>
          <a:xfrm>
            <a:off x="7771328" y="6295787"/>
            <a:ext cx="5825252" cy="1070134"/>
          </a:xfrm>
          <a:prstGeom prst="rect">
            <a:avLst/>
          </a:prstGeom>
          <a:noFill/>
          <a:ln/>
        </p:spPr>
        <p:txBody>
          <a:bodyPr wrap="square" lIns="0" tIns="0" rIns="0" bIns="0" rtlCol="0" anchor="t"/>
          <a:lstStyle/>
          <a:p>
            <a:pPr algn="l" indent="0" marL="0">
              <a:lnSpc>
                <a:spcPts val="2800"/>
              </a:lnSpc>
              <a:buNone/>
            </a:pPr>
            <a:r>
              <a:rPr lang="en-US" sz="1750" dirty="0">
                <a:solidFill>
                  <a:srgbClr val="D7D4CC"/>
                </a:solidFill>
                <a:latin typeface="Raleway Medium" pitchFamily="34" charset="0"/>
                <a:ea typeface="Raleway Medium" pitchFamily="34" charset="-122"/>
                <a:cs typeface="Raleway Medium" pitchFamily="34" charset="-120"/>
              </a:rPr>
              <a:t>Regularly check the battery voltage on the RTC backup to prevent time loss during power outages, ensuring continuous operation.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2025-08-10T20:07:30Z</dcterms:created>
  <dcterms:modified xsi:type="dcterms:W3CDTF">2025-08-10T20:07:30Z</dcterms:modified>
</cp:coreProperties>
</file>